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24"/>
  </p:notesMasterIdLst>
  <p:sldIdLst>
    <p:sldId id="256" r:id="rId3"/>
    <p:sldId id="602" r:id="rId4"/>
    <p:sldId id="257" r:id="rId5"/>
    <p:sldId id="272" r:id="rId6"/>
    <p:sldId id="258" r:id="rId7"/>
    <p:sldId id="259" r:id="rId8"/>
    <p:sldId id="260" r:id="rId9"/>
    <p:sldId id="261" r:id="rId10"/>
    <p:sldId id="262" r:id="rId11"/>
    <p:sldId id="263" r:id="rId12"/>
    <p:sldId id="264" r:id="rId13"/>
    <p:sldId id="276" r:id="rId14"/>
    <p:sldId id="265" r:id="rId15"/>
    <p:sldId id="273" r:id="rId16"/>
    <p:sldId id="266" r:id="rId17"/>
    <p:sldId id="277" r:id="rId18"/>
    <p:sldId id="267" r:id="rId19"/>
    <p:sldId id="278" r:id="rId20"/>
    <p:sldId id="268" r:id="rId21"/>
    <p:sldId id="269" r:id="rId22"/>
    <p:sldId id="271" r:id="rId23"/>
  </p:sldIdLst>
  <p:sldSz cx="12192000" cy="6858000"/>
  <p:notesSz cx="6858000" cy="9945688"/>
  <p:embeddedFontLst>
    <p:embeddedFont>
      <p:font typeface="Calibri" panose="020F0502020204030204" pitchFamily="34" charset="0"/>
      <p:regular r:id="rId25"/>
      <p:bold r:id="rId26"/>
      <p:italic r:id="rId27"/>
      <p:boldItalic r:id="rId28"/>
    </p:embeddedFont>
    <p:embeddedFont>
      <p:font typeface="Corbel" panose="020B0503020204020204" pitchFamily="34"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Lato Black" panose="020F0502020204030203" pitchFamily="34" charset="0"/>
      <p:bold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Se0UdmsFZ1dcB8WEmuRyXsES9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08" y="78"/>
      </p:cViewPr>
      <p:guideLst/>
    </p:cSldViewPr>
  </p:slideViewPr>
  <p:notesTextViewPr>
    <p:cViewPr>
      <p:scale>
        <a:sx n="1" d="1"/>
        <a:sy n="1" d="1"/>
      </p:scale>
      <p:origin x="0" y="0"/>
    </p:cViewPr>
  </p:notesTextViewPr>
  <p:notesViewPr>
    <p:cSldViewPr snapToGrid="0">
      <p:cViewPr varScale="1">
        <p:scale>
          <a:sx n="61" d="100"/>
          <a:sy n="61" d="100"/>
        </p:scale>
        <p:origin x="295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8: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2000" dirty="0"/>
              <a:t>Let’s now have a look at Goal #1.</a:t>
            </a:r>
          </a:p>
          <a:p>
            <a:pPr marL="0" lvl="0" indent="0" algn="l" rtl="0">
              <a:spcBef>
                <a:spcPts val="0"/>
              </a:spcBef>
              <a:spcAft>
                <a:spcPts val="0"/>
              </a:spcAft>
              <a:buNone/>
            </a:pPr>
            <a:r>
              <a:rPr lang="en-AU" sz="2000" dirty="0" err="1"/>
              <a:t>Zonta</a:t>
            </a:r>
            <a:r>
              <a:rPr lang="en-AU" sz="2000" dirty="0"/>
              <a:t> acts as a credible and visible voice.</a:t>
            </a:r>
          </a:p>
          <a:p>
            <a:pPr marL="0" lvl="0" indent="0" algn="l" rtl="0">
              <a:spcBef>
                <a:spcPts val="0"/>
              </a:spcBef>
              <a:spcAft>
                <a:spcPts val="0"/>
              </a:spcAft>
              <a:buNone/>
            </a:pPr>
            <a:endParaRPr lang="en-AU" sz="2000" dirty="0"/>
          </a:p>
          <a:p>
            <a:pPr marL="0" lvl="0" indent="0" algn="l" rtl="0">
              <a:spcBef>
                <a:spcPts val="0"/>
              </a:spcBef>
              <a:spcAft>
                <a:spcPts val="0"/>
              </a:spcAft>
              <a:buNone/>
            </a:pPr>
            <a:r>
              <a:rPr lang="en-AU" sz="2000" dirty="0"/>
              <a:t>When we want to be more visible, we need actions through which we gain credibility, and we need to be involved in discussions on issues affecting</a:t>
            </a:r>
          </a:p>
          <a:p>
            <a:pPr marL="0" lvl="0" indent="0" algn="l" rtl="0">
              <a:spcBef>
                <a:spcPts val="0"/>
              </a:spcBef>
              <a:spcAft>
                <a:spcPts val="0"/>
              </a:spcAft>
              <a:buNone/>
            </a:pPr>
            <a:r>
              <a:rPr lang="en-AU" sz="2000" dirty="0"/>
              <a:t>gender equity.</a:t>
            </a:r>
            <a:endParaRPr sz="2000" dirty="0"/>
          </a:p>
        </p:txBody>
      </p:sp>
      <p:sp>
        <p:nvSpPr>
          <p:cNvPr id="515" name="Google Shape;515;p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9:notes"/>
          <p:cNvSpPr txBox="1">
            <a:spLocks noGrp="1"/>
          </p:cNvSpPr>
          <p:nvPr>
            <p:ph type="body" idx="1"/>
          </p:nvPr>
        </p:nvSpPr>
        <p:spPr>
          <a:xfrm>
            <a:off x="685800" y="4786362"/>
            <a:ext cx="5486400" cy="4445277"/>
          </a:xfrm>
          <a:prstGeom prst="rect">
            <a:avLst/>
          </a:prstGeom>
        </p:spPr>
        <p:txBody>
          <a:bodyPr spcFirstLastPara="1" wrap="square" lIns="91425" tIns="45700" rIns="91425" bIns="45700" anchor="t" anchorCtr="0">
            <a:noAutofit/>
          </a:bodyPr>
          <a:lstStyle/>
          <a:p>
            <a:pPr marL="285750" lvl="0" indent="-285750" algn="l" rtl="0">
              <a:spcBef>
                <a:spcPts val="0"/>
              </a:spcBef>
              <a:spcAft>
                <a:spcPts val="0"/>
              </a:spcAft>
              <a:buFont typeface="Arial" panose="020B0604020202020204" pitchFamily="34" charset="0"/>
              <a:buChar char="•"/>
            </a:pPr>
            <a:r>
              <a:rPr lang="en-AU" sz="1600" dirty="0"/>
              <a:t>Education equality – Our commitment to education will continue through our </a:t>
            </a:r>
            <a:r>
              <a:rPr lang="en-AU" sz="1600" dirty="0" err="1"/>
              <a:t>Zonta</a:t>
            </a:r>
            <a:r>
              <a:rPr lang="en-AU" sz="1600" dirty="0"/>
              <a:t> International education programs and our advocacy for education equality for all women and girls.</a:t>
            </a:r>
          </a:p>
          <a:p>
            <a:pPr marL="285750" lvl="0" indent="-285750" algn="l" rtl="0">
              <a:spcBef>
                <a:spcPts val="0"/>
              </a:spcBef>
              <a:spcAft>
                <a:spcPts val="0"/>
              </a:spcAft>
              <a:buFont typeface="Arial" panose="020B0604020202020204" pitchFamily="34" charset="0"/>
              <a:buChar char="•"/>
            </a:pPr>
            <a:r>
              <a:rPr lang="en-AU" sz="1600" dirty="0"/>
              <a:t>Ending gender-based violence – </a:t>
            </a:r>
            <a:r>
              <a:rPr lang="en-AU" sz="1600" dirty="0" err="1"/>
              <a:t>Zonta</a:t>
            </a:r>
            <a:r>
              <a:rPr lang="en-AU" sz="1600" dirty="0"/>
              <a:t> Says NO will continue to grow as our flagship campaign to address gender-based violence.</a:t>
            </a:r>
          </a:p>
          <a:p>
            <a:pPr marL="285750" lvl="0" indent="-285750" algn="l" rtl="0">
              <a:spcBef>
                <a:spcPts val="0"/>
              </a:spcBef>
              <a:spcAft>
                <a:spcPts val="0"/>
              </a:spcAft>
              <a:buFont typeface="Arial" panose="020B0604020202020204" pitchFamily="34" charset="0"/>
              <a:buChar char="•"/>
            </a:pPr>
            <a:r>
              <a:rPr lang="en-AU" sz="1600" dirty="0"/>
              <a:t>Climate justice – We will fully embrace climate justice as an area of focus and further develop </a:t>
            </a:r>
            <a:r>
              <a:rPr lang="en-AU" sz="1600" dirty="0" err="1"/>
              <a:t>Zonta</a:t>
            </a:r>
            <a:r>
              <a:rPr lang="en-AU" sz="1600" dirty="0"/>
              <a:t> Says NOW as the </a:t>
            </a:r>
            <a:r>
              <a:rPr lang="en-AU" sz="1600" dirty="0" err="1"/>
              <a:t>centerpiece</a:t>
            </a:r>
            <a:r>
              <a:rPr lang="en-AU" sz="1600" dirty="0"/>
              <a:t> of our activities to address climate justice at local, national and international levels.</a:t>
            </a:r>
          </a:p>
          <a:p>
            <a:pPr marL="285750" lvl="0" indent="-285750" algn="l" rtl="0">
              <a:spcBef>
                <a:spcPts val="0"/>
              </a:spcBef>
              <a:spcAft>
                <a:spcPts val="0"/>
              </a:spcAft>
              <a:buFont typeface="Arial" panose="020B0604020202020204" pitchFamily="34" charset="0"/>
              <a:buChar char="•"/>
            </a:pPr>
            <a:r>
              <a:rPr lang="en-AU" sz="1600" dirty="0"/>
              <a:t>Ensuring women are represented in decision-making positions on an equal basis with men – We will continue to advocate for women to be present and active contributors at decision-making tables, as we work to break glass ceilings to women’s leadership.</a:t>
            </a:r>
            <a:endParaRPr sz="1600" dirty="0"/>
          </a:p>
        </p:txBody>
      </p:sp>
      <p:sp>
        <p:nvSpPr>
          <p:cNvPr id="538" name="Google Shape;538;p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0490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0: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2000" dirty="0"/>
              <a:t>Goal #2 is club success. Because we are a membership organization, our </a:t>
            </a:r>
            <a:r>
              <a:rPr lang="en-AU" sz="2000" dirty="0" err="1"/>
              <a:t>Zonta</a:t>
            </a:r>
            <a:r>
              <a:rPr lang="en-AU" sz="2000" dirty="0"/>
              <a:t> clubs are the backbone of our organization.</a:t>
            </a:r>
          </a:p>
          <a:p>
            <a:pPr marL="0" lvl="0" indent="0" algn="l" rtl="0">
              <a:spcBef>
                <a:spcPts val="0"/>
              </a:spcBef>
              <a:spcAft>
                <a:spcPts val="0"/>
              </a:spcAft>
              <a:buNone/>
            </a:pPr>
            <a:r>
              <a:rPr lang="en-AU" sz="2000" dirty="0"/>
              <a:t>Our goal is that </a:t>
            </a:r>
            <a:r>
              <a:rPr lang="en-AU" sz="2000" dirty="0" err="1"/>
              <a:t>Zonta</a:t>
            </a:r>
            <a:r>
              <a:rPr lang="en-AU" sz="2000" dirty="0"/>
              <a:t> clubs:</a:t>
            </a:r>
          </a:p>
          <a:p>
            <a:pPr marL="342900" lvl="0" indent="-342900" algn="l" rtl="0">
              <a:spcBef>
                <a:spcPts val="0"/>
              </a:spcBef>
              <a:spcAft>
                <a:spcPts val="0"/>
              </a:spcAft>
              <a:buFont typeface="Arial" panose="020B0604020202020204" pitchFamily="34" charset="0"/>
              <a:buChar char="•"/>
            </a:pPr>
            <a:r>
              <a:rPr lang="en-AU" sz="2000" dirty="0"/>
              <a:t>serve as a welcoming and inspiring environment, to those who wish to work to empower women and girls and create information and resources, necessary to focus on the most important issues, facing women and girls.</a:t>
            </a:r>
            <a:endParaRPr sz="2000" dirty="0"/>
          </a:p>
        </p:txBody>
      </p:sp>
      <p:sp>
        <p:nvSpPr>
          <p:cNvPr id="553" name="Google Shape;553;p1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33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2000" dirty="0"/>
              <a:t>To ensure that </a:t>
            </a:r>
            <a:r>
              <a:rPr lang="en-AU" sz="2000" dirty="0" err="1"/>
              <a:t>Zonta</a:t>
            </a:r>
            <a:r>
              <a:rPr lang="en-AU" sz="2000" dirty="0"/>
              <a:t> thrives for the next 100 years it is vital that we have strong leadership and a sustainable organization.</a:t>
            </a:r>
          </a:p>
          <a:p>
            <a:pPr marL="0" lvl="0" indent="0" algn="l" rtl="0">
              <a:spcBef>
                <a:spcPts val="0"/>
              </a:spcBef>
              <a:spcAft>
                <a:spcPts val="0"/>
              </a:spcAft>
              <a:buNone/>
            </a:pPr>
            <a:r>
              <a:rPr lang="en-AU" sz="2000" dirty="0"/>
              <a:t>Goal #3 encourages </a:t>
            </a:r>
            <a:r>
              <a:rPr lang="en-AU" sz="2000" dirty="0" err="1"/>
              <a:t>Zonta</a:t>
            </a:r>
            <a:r>
              <a:rPr lang="en-AU" sz="2000" dirty="0"/>
              <a:t> to manage its resources, including both time and money, to meet the</a:t>
            </a:r>
          </a:p>
          <a:p>
            <a:pPr marL="0" lvl="0" indent="0" algn="l" rtl="0">
              <a:spcBef>
                <a:spcPts val="0"/>
              </a:spcBef>
              <a:spcAft>
                <a:spcPts val="0"/>
              </a:spcAft>
              <a:buNone/>
            </a:pPr>
            <a:r>
              <a:rPr lang="en-AU" sz="2000" dirty="0"/>
              <a:t>vision and ensure the organization’s long-term viability and success. </a:t>
            </a:r>
            <a:r>
              <a:rPr lang="en-AU" sz="2000" dirty="0" err="1"/>
              <a:t>Zonta</a:t>
            </a:r>
            <a:r>
              <a:rPr lang="en-AU" sz="2000" dirty="0"/>
              <a:t> modernizes its governance structure to align with its strategic plan, ensure innovative thought and allow for effective decision-making.</a:t>
            </a:r>
            <a:endParaRPr sz="2000" dirty="0"/>
          </a:p>
        </p:txBody>
      </p:sp>
      <p:sp>
        <p:nvSpPr>
          <p:cNvPr id="575" name="Google Shape;575;p1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22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2000" dirty="0"/>
              <a:t>Let us now talk about Goal #4 - Engagement of Audiences &amp;amp; Alliances.</a:t>
            </a:r>
          </a:p>
          <a:p>
            <a:pPr marL="0" lvl="0" indent="0" algn="l" rtl="0">
              <a:spcBef>
                <a:spcPts val="0"/>
              </a:spcBef>
              <a:spcAft>
                <a:spcPts val="0"/>
              </a:spcAft>
              <a:buNone/>
            </a:pPr>
            <a:r>
              <a:rPr lang="en-AU" sz="2000" dirty="0"/>
              <a:t>Engagement of new audiences and allies can enable ZI:</a:t>
            </a:r>
          </a:p>
          <a:p>
            <a:pPr marL="342900" lvl="0" indent="-342900" algn="l" rtl="0">
              <a:spcBef>
                <a:spcPts val="0"/>
              </a:spcBef>
              <a:spcAft>
                <a:spcPts val="0"/>
              </a:spcAft>
              <a:buFont typeface="Arial" panose="020B0604020202020204" pitchFamily="34" charset="0"/>
              <a:buChar char="•"/>
            </a:pPr>
            <a:r>
              <a:rPr lang="en-AU" sz="2000" dirty="0"/>
              <a:t>To further our mission and extend our voice on gender equity in connection with Goal 1, and</a:t>
            </a:r>
          </a:p>
          <a:p>
            <a:pPr marL="342900" lvl="0" indent="-342900" algn="l" rtl="0">
              <a:spcBef>
                <a:spcPts val="0"/>
              </a:spcBef>
              <a:spcAft>
                <a:spcPts val="0"/>
              </a:spcAft>
              <a:buFont typeface="Arial" panose="020B0604020202020204" pitchFamily="34" charset="0"/>
              <a:buChar char="•"/>
            </a:pPr>
            <a:r>
              <a:rPr lang="en-AU" sz="2000" dirty="0"/>
              <a:t>To increase members and supporters in connection with Goal #2, and expand revenue streams in connection with Goal 3.</a:t>
            </a:r>
          </a:p>
          <a:p>
            <a:pPr marL="0" lvl="0" indent="0" algn="l" rtl="0">
              <a:spcBef>
                <a:spcPts val="0"/>
              </a:spcBef>
              <a:spcAft>
                <a:spcPts val="0"/>
              </a:spcAft>
              <a:buNone/>
            </a:pPr>
            <a:r>
              <a:rPr lang="en-AU" sz="2000" dirty="0"/>
              <a:t>This is a cross-cutting goal that can boost the other three goals.</a:t>
            </a:r>
            <a:endParaRPr sz="2000" dirty="0"/>
          </a:p>
        </p:txBody>
      </p:sp>
      <p:sp>
        <p:nvSpPr>
          <p:cNvPr id="597" name="Google Shape;597;p1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62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13:notes"/>
          <p:cNvSpPr txBox="1">
            <a:spLocks noGrp="1"/>
          </p:cNvSpPr>
          <p:nvPr>
            <p:ph type="body" idx="1"/>
          </p:nvPr>
        </p:nvSpPr>
        <p:spPr>
          <a:xfrm>
            <a:off x="685800" y="4786362"/>
            <a:ext cx="5486400" cy="43432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800" dirty="0"/>
              <a:t>Now that you have been introduced to the four strategic goals, how will we proceed?</a:t>
            </a:r>
          </a:p>
          <a:p>
            <a:pPr marL="0" lvl="0" indent="0" algn="l" rtl="0">
              <a:spcBef>
                <a:spcPts val="0"/>
              </a:spcBef>
              <a:spcAft>
                <a:spcPts val="0"/>
              </a:spcAft>
              <a:buNone/>
            </a:pPr>
            <a:r>
              <a:rPr lang="en-AU" sz="1800" dirty="0"/>
              <a:t>Now having finalized the plan, the Board is taking the first steps in implementing the plan.</a:t>
            </a:r>
          </a:p>
          <a:p>
            <a:pPr marL="0" lvl="0" indent="0" algn="l" rtl="0">
              <a:spcBef>
                <a:spcPts val="0"/>
              </a:spcBef>
              <a:spcAft>
                <a:spcPts val="0"/>
              </a:spcAft>
              <a:buNone/>
            </a:pPr>
            <a:r>
              <a:rPr lang="en-AU" sz="1800" dirty="0"/>
              <a:t>It is important to understand that we must be open to changes, but changes do not happen quickly. We cannot tackle all things at once and must prioritize.</a:t>
            </a:r>
          </a:p>
          <a:p>
            <a:pPr marL="0" lvl="0" indent="0" algn="l" rtl="0">
              <a:spcBef>
                <a:spcPts val="0"/>
              </a:spcBef>
              <a:spcAft>
                <a:spcPts val="0"/>
              </a:spcAft>
              <a:buNone/>
            </a:pPr>
            <a:r>
              <a:rPr lang="en-AU" sz="1800" dirty="0"/>
              <a:t>At the convention in Brisbane, the biennial goals for 2024-2026 will be presented. The biennial goals will set the priorities for the next biennium in accordance with the Strategic Plan.</a:t>
            </a:r>
          </a:p>
          <a:p>
            <a:pPr marL="0" lvl="0" indent="0" algn="l" rtl="0">
              <a:spcBef>
                <a:spcPts val="0"/>
              </a:spcBef>
              <a:spcAft>
                <a:spcPts val="0"/>
              </a:spcAft>
              <a:buNone/>
            </a:pPr>
            <a:r>
              <a:rPr lang="en-AU" sz="1800" dirty="0"/>
              <a:t>The Board is also investigating possible changes to the </a:t>
            </a:r>
            <a:r>
              <a:rPr lang="en-AU" sz="1800" dirty="0" err="1"/>
              <a:t>Zonta</a:t>
            </a:r>
            <a:r>
              <a:rPr lang="en-AU" sz="1800" dirty="0"/>
              <a:t> International Bylaws to be introduced at the next convention or thereafter.</a:t>
            </a:r>
            <a:endParaRPr sz="1800" dirty="0"/>
          </a:p>
        </p:txBody>
      </p:sp>
      <p:sp>
        <p:nvSpPr>
          <p:cNvPr id="619" name="Google Shape;619;p1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Lato"/>
              <a:buNone/>
            </a:pPr>
            <a:fld id="{00000000-1234-1234-1234-123412341234}" type="slidenum">
              <a:rPr lang="en-US" sz="1200" b="1" i="0" u="none" strike="noStrike" cap="none">
                <a:solidFill>
                  <a:srgbClr val="000000"/>
                </a:solidFill>
                <a:latin typeface="Lato"/>
                <a:ea typeface="Lato"/>
                <a:cs typeface="Lato"/>
                <a:sym typeface="Lato"/>
              </a:rPr>
              <a:t>19</a:t>
            </a:fld>
            <a:endParaRPr sz="1200" b="1" i="0" u="none" strike="noStrike" cap="none">
              <a:solidFill>
                <a:srgbClr val="000000"/>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54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14: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800" dirty="0"/>
              <a:t>The 2030 Strategic Plan has been developed to provide the framework for building a better world for women and girls, but we need your support!</a:t>
            </a:r>
          </a:p>
          <a:p>
            <a:pPr marL="0" lvl="0" indent="0" algn="l" rtl="0">
              <a:spcBef>
                <a:spcPts val="0"/>
              </a:spcBef>
              <a:spcAft>
                <a:spcPts val="0"/>
              </a:spcAft>
              <a:buNone/>
            </a:pPr>
            <a:r>
              <a:rPr lang="en-AU" sz="1800" dirty="0"/>
              <a:t>The success of this plan will require the active engagement of our 32 districts, almost 1,100 </a:t>
            </a:r>
            <a:r>
              <a:rPr lang="en-AU" sz="1800" dirty="0" err="1"/>
              <a:t>Zonta</a:t>
            </a:r>
            <a:r>
              <a:rPr lang="en-AU" sz="1800" dirty="0"/>
              <a:t> clubs and 26,000+ </a:t>
            </a:r>
            <a:r>
              <a:rPr lang="en-AU" sz="1800" dirty="0" err="1"/>
              <a:t>Zontians</a:t>
            </a:r>
            <a:r>
              <a:rPr lang="en-AU" sz="1800" dirty="0"/>
              <a:t>, and strategies will need to be aligned at all levels of the organization.</a:t>
            </a:r>
          </a:p>
          <a:p>
            <a:pPr marL="0" lvl="0" indent="0" algn="l" rtl="0">
              <a:spcBef>
                <a:spcPts val="0"/>
              </a:spcBef>
              <a:spcAft>
                <a:spcPts val="0"/>
              </a:spcAft>
              <a:buNone/>
            </a:pPr>
            <a:r>
              <a:rPr lang="en-AU" sz="1800" dirty="0"/>
              <a:t>We will be preparing resources for districts and clubs to use to develop their own strategic plans that align with the global goals and strategies but start thinking now about your district and club activities.</a:t>
            </a:r>
          </a:p>
        </p:txBody>
      </p:sp>
      <p:sp>
        <p:nvSpPr>
          <p:cNvPr id="660" name="Google Shape;660;p14: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Lato"/>
              <a:buNone/>
            </a:pPr>
            <a:fld id="{00000000-1234-1234-1234-123412341234}" type="slidenum">
              <a:rPr lang="en-US" sz="1200" b="1" i="0" u="none" strike="noStrike" cap="none">
                <a:solidFill>
                  <a:srgbClr val="000000"/>
                </a:solidFill>
                <a:latin typeface="Lato"/>
                <a:ea typeface="Lato"/>
                <a:cs typeface="Lato"/>
                <a:sym typeface="Lato"/>
              </a:rPr>
              <a:t>20</a:t>
            </a:fld>
            <a:endParaRPr sz="1200" b="1" i="0" u="none" strike="noStrike" cap="none">
              <a:solidFill>
                <a:srgbClr val="000000"/>
              </a:solidFill>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6: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1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800" dirty="0"/>
              <a:t>One of the goals for this biennium was to develop a strategic plan to meet the needs of </a:t>
            </a:r>
            <a:r>
              <a:rPr lang="en-AU" sz="1800" dirty="0" err="1"/>
              <a:t>Zontians</a:t>
            </a:r>
            <a:r>
              <a:rPr lang="en-AU" sz="1800" dirty="0"/>
              <a:t> while opening new pathways for other gender equity</a:t>
            </a:r>
          </a:p>
          <a:p>
            <a:pPr marL="0" lvl="0" indent="0" algn="l" rtl="0">
              <a:spcBef>
                <a:spcPts val="0"/>
              </a:spcBef>
              <a:spcAft>
                <a:spcPts val="0"/>
              </a:spcAft>
              <a:buNone/>
            </a:pPr>
            <a:r>
              <a:rPr lang="en-AU" sz="1800" dirty="0"/>
              <a:t>advocates to join us in our efforts.</a:t>
            </a:r>
          </a:p>
          <a:p>
            <a:pPr marL="0" lvl="0" indent="0" algn="l" rtl="0">
              <a:spcBef>
                <a:spcPts val="0"/>
              </a:spcBef>
              <a:spcAft>
                <a:spcPts val="0"/>
              </a:spcAft>
              <a:buNone/>
            </a:pPr>
            <a:r>
              <a:rPr lang="en-AU" sz="1800" dirty="0"/>
              <a:t>Building on the work on Resolution #2 in the last two biennia, which included an overall review of the organization, the International Board developed a future-focused strategic plan that sets a long-term strategy for </a:t>
            </a:r>
            <a:r>
              <a:rPr lang="en-AU" sz="1800" dirty="0" err="1"/>
              <a:t>Zonta</a:t>
            </a:r>
            <a:r>
              <a:rPr lang="en-AU" sz="1800" dirty="0"/>
              <a:t> through 2030.</a:t>
            </a:r>
          </a:p>
          <a:p>
            <a:pPr marL="0" lvl="0" indent="0" algn="l" rtl="0">
              <a:spcBef>
                <a:spcPts val="0"/>
              </a:spcBef>
              <a:spcAft>
                <a:spcPts val="0"/>
              </a:spcAft>
              <a:buNone/>
            </a:pPr>
            <a:r>
              <a:rPr lang="en-AU" sz="1800" dirty="0"/>
              <a:t>This plan was shared with all members on the website, in social media posts, in online sessions, and now at district conferences.</a:t>
            </a:r>
            <a:endParaRPr sz="1800" dirty="0"/>
          </a:p>
        </p:txBody>
      </p:sp>
      <p:sp>
        <p:nvSpPr>
          <p:cNvPr id="401" name="Google Shape;401;p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800" dirty="0"/>
          </a:p>
        </p:txBody>
      </p:sp>
      <p:sp>
        <p:nvSpPr>
          <p:cNvPr id="401" name="Google Shape;401;p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98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800" dirty="0"/>
              <a:t>As we developed the plan, some key principles emerged.</a:t>
            </a:r>
          </a:p>
          <a:p>
            <a:pPr marL="0" lvl="0" indent="0" algn="l" rtl="0">
              <a:spcBef>
                <a:spcPts val="0"/>
              </a:spcBef>
              <a:spcAft>
                <a:spcPts val="0"/>
              </a:spcAft>
              <a:buNone/>
            </a:pPr>
            <a:r>
              <a:rPr lang="en-AU" sz="1800" dirty="0" err="1"/>
              <a:t>Zonta</a:t>
            </a:r>
            <a:r>
              <a:rPr lang="en-AU" sz="1800" dirty="0"/>
              <a:t> International needs to expand its credibility and visibility:</a:t>
            </a:r>
          </a:p>
          <a:p>
            <a:pPr marL="285750" lvl="0" indent="-285750" algn="l" rtl="0">
              <a:spcBef>
                <a:spcPts val="0"/>
              </a:spcBef>
              <a:spcAft>
                <a:spcPts val="0"/>
              </a:spcAft>
              <a:buFont typeface="Arial" panose="020B0604020202020204" pitchFamily="34" charset="0"/>
              <a:buChar char="•"/>
            </a:pPr>
            <a:r>
              <a:rPr lang="en-AU" sz="1800" dirty="0"/>
              <a:t>advocacy will be key in our work to become seen and heard</a:t>
            </a:r>
          </a:p>
          <a:p>
            <a:pPr marL="285750" lvl="0" indent="-285750" algn="l" rtl="0">
              <a:spcBef>
                <a:spcPts val="0"/>
              </a:spcBef>
              <a:spcAft>
                <a:spcPts val="0"/>
              </a:spcAft>
              <a:buFont typeface="Arial" panose="020B0604020202020204" pitchFamily="34" charset="0"/>
              <a:buChar char="•"/>
            </a:pPr>
            <a:r>
              <a:rPr lang="en-AU" sz="1800" dirty="0"/>
              <a:t>Our organization is nothing without our members - clubs and supporting members - so </a:t>
            </a:r>
            <a:r>
              <a:rPr lang="en-AU" sz="1800" dirty="0" err="1"/>
              <a:t>Zontians</a:t>
            </a:r>
            <a:r>
              <a:rPr lang="en-AU" sz="1800" dirty="0"/>
              <a:t> need to find it motivating to be a part of our organization. A healthy club life is therefore essential and all of us have a role in it.</a:t>
            </a:r>
          </a:p>
          <a:p>
            <a:pPr marL="285750" lvl="0" indent="-285750" algn="l" rtl="0">
              <a:spcBef>
                <a:spcPts val="0"/>
              </a:spcBef>
              <a:spcAft>
                <a:spcPts val="0"/>
              </a:spcAft>
              <a:buFont typeface="Arial" panose="020B0604020202020204" pitchFamily="34" charset="0"/>
              <a:buChar char="•"/>
            </a:pPr>
            <a:r>
              <a:rPr lang="en-AU" sz="1800" dirty="0"/>
              <a:t>When working towards our mission we need more new members. But we also need more cooperation - new allies and partners.</a:t>
            </a:r>
          </a:p>
          <a:p>
            <a:pPr marL="0" lvl="0" indent="0" algn="l" rtl="0">
              <a:spcBef>
                <a:spcPts val="0"/>
              </a:spcBef>
              <a:spcAft>
                <a:spcPts val="0"/>
              </a:spcAft>
              <a:buNone/>
            </a:pPr>
            <a:endParaRPr dirty="0"/>
          </a:p>
        </p:txBody>
      </p:sp>
      <p:sp>
        <p:nvSpPr>
          <p:cNvPr id="411" name="Google Shape;411;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2000" dirty="0"/>
              <a:t>There are many things which are working very well in our organization. </a:t>
            </a:r>
          </a:p>
          <a:p>
            <a:pPr marL="0" lvl="0" indent="0" algn="l" rtl="0">
              <a:spcBef>
                <a:spcPts val="0"/>
              </a:spcBef>
              <a:spcAft>
                <a:spcPts val="0"/>
              </a:spcAft>
              <a:buNone/>
            </a:pPr>
            <a:r>
              <a:rPr lang="en-AU" sz="2000" dirty="0"/>
              <a:t>At the core, </a:t>
            </a:r>
            <a:r>
              <a:rPr lang="en-AU" sz="2000" dirty="0" err="1"/>
              <a:t>Zonta</a:t>
            </a:r>
            <a:r>
              <a:rPr lang="en-AU" sz="2000" dirty="0"/>
              <a:t> will not change.</a:t>
            </a:r>
          </a:p>
          <a:p>
            <a:pPr marL="0" lvl="0" indent="0" algn="l" rtl="0">
              <a:spcBef>
                <a:spcPts val="0"/>
              </a:spcBef>
              <a:spcAft>
                <a:spcPts val="0"/>
              </a:spcAft>
              <a:buNone/>
            </a:pPr>
            <a:r>
              <a:rPr lang="en-AU" sz="2000" dirty="0"/>
              <a:t>But it is clear: all of us need to be positive about changes IF we want to be relevant for the future AND IF we want to be effective in building a better world for women and girls.</a:t>
            </a:r>
          </a:p>
          <a:p>
            <a:pPr marL="0" lvl="0" indent="0" algn="l" rtl="0">
              <a:spcBef>
                <a:spcPts val="0"/>
              </a:spcBef>
              <a:spcAft>
                <a:spcPts val="0"/>
              </a:spcAft>
              <a:buNone/>
            </a:pPr>
            <a:endParaRPr lang="en-AU" sz="2000" dirty="0"/>
          </a:p>
          <a:p>
            <a:pPr marL="0" lvl="0" indent="0" algn="l" rtl="0">
              <a:spcBef>
                <a:spcPts val="0"/>
              </a:spcBef>
              <a:spcAft>
                <a:spcPts val="0"/>
              </a:spcAft>
              <a:buNone/>
            </a:pPr>
            <a:r>
              <a:rPr lang="en-AU" sz="2000" dirty="0"/>
              <a:t>Sticking to the past will not bring us forward.</a:t>
            </a:r>
            <a:endParaRPr sz="2000" dirty="0"/>
          </a:p>
        </p:txBody>
      </p:sp>
      <p:sp>
        <p:nvSpPr>
          <p:cNvPr id="421" name="Google Shape;421;p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800" dirty="0"/>
              <a:t>When drafting the strategic plan, it also quickly became clear for us that our plans for the future fit well under the motto of this biennium “build a better world for women and girls.”</a:t>
            </a:r>
          </a:p>
          <a:p>
            <a:pPr marL="0" lvl="0" indent="0" algn="l" rtl="0">
              <a:spcBef>
                <a:spcPts val="0"/>
              </a:spcBef>
              <a:spcAft>
                <a:spcPts val="0"/>
              </a:spcAft>
              <a:buNone/>
            </a:pPr>
            <a:r>
              <a:rPr lang="en-AU" sz="1800" dirty="0"/>
              <a:t>That made it necessary to update our </a:t>
            </a:r>
            <a:r>
              <a:rPr lang="en-AU" sz="1800" dirty="0" err="1"/>
              <a:t>Zonta</a:t>
            </a:r>
            <a:r>
              <a:rPr lang="en-AU" sz="1800" dirty="0"/>
              <a:t> mission to incorporate this motto, as well as recent bylaws changes that address </a:t>
            </a:r>
            <a:r>
              <a:rPr lang="en-AU" sz="1800" dirty="0" err="1"/>
              <a:t>Zontians</a:t>
            </a:r>
            <a:r>
              <a:rPr lang="en-AU" sz="1800" dirty="0"/>
              <a:t> as “individuals.”</a:t>
            </a:r>
          </a:p>
          <a:p>
            <a:pPr marL="0" lvl="0" indent="0" algn="l" rtl="0">
              <a:spcBef>
                <a:spcPts val="0"/>
              </a:spcBef>
              <a:spcAft>
                <a:spcPts val="0"/>
              </a:spcAft>
              <a:buNone/>
            </a:pPr>
            <a:endParaRPr lang="en-AU" sz="1800" dirty="0"/>
          </a:p>
          <a:p>
            <a:pPr marL="0" lvl="0" indent="0" algn="l" rtl="0">
              <a:spcBef>
                <a:spcPts val="0"/>
              </a:spcBef>
              <a:spcAft>
                <a:spcPts val="0"/>
              </a:spcAft>
              <a:buNone/>
            </a:pPr>
            <a:r>
              <a:rPr lang="en-AU" sz="1800" dirty="0"/>
              <a:t>The updated mission statement is now:</a:t>
            </a:r>
          </a:p>
          <a:p>
            <a:pPr marL="0" lvl="0" indent="0" algn="l" rtl="0">
              <a:spcBef>
                <a:spcPts val="0"/>
              </a:spcBef>
              <a:spcAft>
                <a:spcPts val="0"/>
              </a:spcAft>
              <a:buNone/>
            </a:pPr>
            <a:endParaRPr lang="en-AU" sz="1800" dirty="0"/>
          </a:p>
          <a:p>
            <a:pPr marL="0" lvl="0" indent="0" algn="l" rtl="0">
              <a:spcBef>
                <a:spcPts val="0"/>
              </a:spcBef>
              <a:spcAft>
                <a:spcPts val="0"/>
              </a:spcAft>
              <a:buNone/>
            </a:pPr>
            <a:r>
              <a:rPr lang="en-AU" sz="1800" dirty="0"/>
              <a:t>“</a:t>
            </a:r>
            <a:r>
              <a:rPr lang="en-AU" sz="1800" dirty="0" err="1"/>
              <a:t>Zonta</a:t>
            </a:r>
            <a:r>
              <a:rPr lang="en-AU" sz="1800" dirty="0"/>
              <a:t> International is a leading global organization of individuals, working together to build a better world for women and girls.”</a:t>
            </a:r>
          </a:p>
        </p:txBody>
      </p:sp>
      <p:sp>
        <p:nvSpPr>
          <p:cNvPr id="431" name="Google Shape;431;p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800" dirty="0"/>
              <a:t>The strategic plan is a seven-year plan, taking us through 2030. There are four main goals.</a:t>
            </a:r>
          </a:p>
          <a:p>
            <a:pPr marL="285750" lvl="0" indent="-285750" algn="l" rtl="0">
              <a:spcBef>
                <a:spcPts val="0"/>
              </a:spcBef>
              <a:spcAft>
                <a:spcPts val="0"/>
              </a:spcAft>
              <a:buFont typeface="Arial" panose="020B0604020202020204" pitchFamily="34" charset="0"/>
              <a:buChar char="•"/>
            </a:pPr>
            <a:r>
              <a:rPr lang="en-AU" sz="1800" dirty="0"/>
              <a:t>First: being a credible and visible voice Second: having a focus on our members and on healthy club life,</a:t>
            </a:r>
          </a:p>
          <a:p>
            <a:pPr marL="285750" lvl="0" indent="-285750" algn="l" rtl="0">
              <a:spcBef>
                <a:spcPts val="0"/>
              </a:spcBef>
              <a:spcAft>
                <a:spcPts val="0"/>
              </a:spcAft>
              <a:buFont typeface="Arial" panose="020B0604020202020204" pitchFamily="34" charset="0"/>
              <a:buChar char="•"/>
            </a:pPr>
            <a:r>
              <a:rPr lang="en-AU" sz="1800" dirty="0"/>
              <a:t>Third: going forward there is a need to modernize our governing structures, and,</a:t>
            </a:r>
          </a:p>
          <a:p>
            <a:pPr marL="285750" lvl="0" indent="-285750" algn="l" rtl="0">
              <a:spcBef>
                <a:spcPts val="0"/>
              </a:spcBef>
              <a:spcAft>
                <a:spcPts val="0"/>
              </a:spcAft>
              <a:buFont typeface="Arial" panose="020B0604020202020204" pitchFamily="34" charset="0"/>
              <a:buChar char="•"/>
            </a:pPr>
            <a:r>
              <a:rPr lang="en-AU" sz="1800" dirty="0"/>
              <a:t>Fourth: we cannot make a difference by just ourselves; we need like-minded partners and allies to support us in our work.</a:t>
            </a:r>
          </a:p>
          <a:p>
            <a:pPr marL="0" lvl="0" indent="0" algn="l" rtl="0">
              <a:spcBef>
                <a:spcPts val="0"/>
              </a:spcBef>
              <a:spcAft>
                <a:spcPts val="0"/>
              </a:spcAft>
              <a:buNone/>
            </a:pPr>
            <a:r>
              <a:rPr lang="en-AU" sz="1800" dirty="0"/>
              <a:t>Please note that we have carefully chosen the words in Goal #1 to be “gender equity” and not “gender equality.”</a:t>
            </a:r>
          </a:p>
        </p:txBody>
      </p:sp>
      <p:sp>
        <p:nvSpPr>
          <p:cNvPr id="442" name="Google Shape;442;p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800" dirty="0"/>
              <a:t>While the words sound similar, the definitions and practical usage are different.</a:t>
            </a:r>
          </a:p>
          <a:p>
            <a:pPr marL="0" lvl="0" indent="0" algn="l" rtl="0">
              <a:spcBef>
                <a:spcPts val="0"/>
              </a:spcBef>
              <a:spcAft>
                <a:spcPts val="0"/>
              </a:spcAft>
              <a:buNone/>
            </a:pPr>
            <a:r>
              <a:rPr lang="en-AU" sz="1800" dirty="0"/>
              <a:t>	As you can see here in the right picture, treating women and men equally might not actually be fair or doesn’t bring the result we </a:t>
            </a:r>
            <a:r>
              <a:rPr lang="en-AU" sz="1800" dirty="0" err="1"/>
              <a:t>want.We</a:t>
            </a:r>
            <a:r>
              <a:rPr lang="en-AU" sz="1800" dirty="0"/>
              <a:t> cannot minimize the gap between men and women.</a:t>
            </a:r>
          </a:p>
          <a:p>
            <a:pPr marL="0" lvl="0" indent="0" algn="l" rtl="0">
              <a:spcBef>
                <a:spcPts val="0"/>
              </a:spcBef>
              <a:spcAft>
                <a:spcPts val="0"/>
              </a:spcAft>
              <a:buNone/>
            </a:pPr>
            <a:r>
              <a:rPr lang="en-AU" sz="1800" dirty="0"/>
              <a:t>	Gender equity on the left picture recognizes that women are not in the same ‘starting position’ as men because of historical and social disadvantages. They may need more in certain fields to achieve the same level with men.</a:t>
            </a:r>
          </a:p>
          <a:p>
            <a:pPr marL="0" lvl="0" indent="0" algn="l" rtl="0">
              <a:spcBef>
                <a:spcPts val="0"/>
              </a:spcBef>
              <a:spcAft>
                <a:spcPts val="0"/>
              </a:spcAft>
              <a:buNone/>
            </a:pPr>
            <a:r>
              <a:rPr lang="en-AU" sz="1800" dirty="0"/>
              <a:t>	Equality is the end goal that we want to achieve, but equity is the means to get there.</a:t>
            </a:r>
            <a:endParaRPr sz="1800" dirty="0"/>
          </a:p>
        </p:txBody>
      </p:sp>
      <p:sp>
        <p:nvSpPr>
          <p:cNvPr id="462" name="Google Shape;462;p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
        <p:nvSpPr>
          <p:cNvPr id="17" name="Google Shape;17;p1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 Columns w/Pattern">
  <p:cSld name="4 Columns w/Pattern">
    <p:spTree>
      <p:nvGrpSpPr>
        <p:cNvPr id="1" name="Shape 67"/>
        <p:cNvGrpSpPr/>
        <p:nvPr/>
      </p:nvGrpSpPr>
      <p:grpSpPr>
        <a:xfrm>
          <a:off x="0" y="0"/>
          <a:ext cx="0" cy="0"/>
          <a:chOff x="0" y="0"/>
          <a:chExt cx="0" cy="0"/>
        </a:xfrm>
      </p:grpSpPr>
      <p:sp>
        <p:nvSpPr>
          <p:cNvPr id="68" name="Google Shape;68;p26"/>
          <p:cNvSpPr/>
          <p:nvPr/>
        </p:nvSpPr>
        <p:spPr>
          <a:xfrm>
            <a:off x="0" y="0"/>
            <a:ext cx="12192000" cy="4165204"/>
          </a:xfrm>
          <a:prstGeom prst="rect">
            <a:avLst/>
          </a:prstGeom>
          <a:solidFill>
            <a:srgbClr val="FBDE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Lato"/>
              <a:ea typeface="Lato"/>
              <a:cs typeface="Lato"/>
              <a:sym typeface="Lato"/>
            </a:endParaRPr>
          </a:p>
        </p:txBody>
      </p:sp>
      <p:sp>
        <p:nvSpPr>
          <p:cNvPr id="69" name="Google Shape;69;p26"/>
          <p:cNvSpPr/>
          <p:nvPr/>
        </p:nvSpPr>
        <p:spPr>
          <a:xfrm>
            <a:off x="0" y="0"/>
            <a:ext cx="12192000" cy="4165204"/>
          </a:xfrm>
          <a:custGeom>
            <a:avLst/>
            <a:gdLst/>
            <a:ahLst/>
            <a:cxnLst/>
            <a:rect l="l" t="t" r="r" b="b"/>
            <a:pathLst>
              <a:path w="12192000" h="4165204" extrusionOk="0">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lt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Lato"/>
              <a:ea typeface="Lato"/>
              <a:cs typeface="Lato"/>
              <a:sym typeface="Lato"/>
            </a:endParaRPr>
          </a:p>
        </p:txBody>
      </p:sp>
      <p:sp>
        <p:nvSpPr>
          <p:cNvPr id="70" name="Google Shape;70;p26"/>
          <p:cNvSpPr txBox="1">
            <a:spLocks noGrp="1"/>
          </p:cNvSpPr>
          <p:nvPr>
            <p:ph type="title"/>
          </p:nvPr>
        </p:nvSpPr>
        <p:spPr>
          <a:xfrm>
            <a:off x="309880" y="650240"/>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Lato"/>
              <a:buNone/>
              <a:defRPr b="1" i="0">
                <a:solidFill>
                  <a:schemeClr val="dk1"/>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6"/>
          <p:cNvSpPr txBox="1">
            <a:spLocks noGrp="1"/>
          </p:cNvSpPr>
          <p:nvPr>
            <p:ph type="body" idx="1"/>
          </p:nvPr>
        </p:nvSpPr>
        <p:spPr>
          <a:xfrm>
            <a:off x="309880"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6"/>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26"/>
          <p:cNvSpPr txBox="1">
            <a:spLocks noGrp="1"/>
          </p:cNvSpPr>
          <p:nvPr>
            <p:ph type="body" idx="2"/>
          </p:nvPr>
        </p:nvSpPr>
        <p:spPr>
          <a:xfrm>
            <a:off x="3273345"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body" idx="3"/>
          </p:nvPr>
        </p:nvSpPr>
        <p:spPr>
          <a:xfrm>
            <a:off x="6236810"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txBox="1">
            <a:spLocks noGrp="1"/>
          </p:cNvSpPr>
          <p:nvPr>
            <p:ph type="body" idx="4"/>
          </p:nvPr>
        </p:nvSpPr>
        <p:spPr>
          <a:xfrm>
            <a:off x="9200276"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4 Columns w/Pattern">
  <p:cSld name="1_4 Columns w/Pattern">
    <p:spTree>
      <p:nvGrpSpPr>
        <p:cNvPr id="1" name="Shape 77"/>
        <p:cNvGrpSpPr/>
        <p:nvPr/>
      </p:nvGrpSpPr>
      <p:grpSpPr>
        <a:xfrm>
          <a:off x="0" y="0"/>
          <a:ext cx="0" cy="0"/>
          <a:chOff x="0" y="0"/>
          <a:chExt cx="0" cy="0"/>
        </a:xfrm>
      </p:grpSpPr>
      <p:sp>
        <p:nvSpPr>
          <p:cNvPr id="78" name="Google Shape;78;p27"/>
          <p:cNvSpPr>
            <a:spLocks noGrp="1"/>
          </p:cNvSpPr>
          <p:nvPr>
            <p:ph type="pic" idx="2"/>
          </p:nvPr>
        </p:nvSpPr>
        <p:spPr>
          <a:xfrm>
            <a:off x="0" y="-1"/>
            <a:ext cx="12192000" cy="4159045"/>
          </a:xfrm>
          <a:prstGeom prst="rect">
            <a:avLst/>
          </a:prstGeom>
          <a:solidFill>
            <a:schemeClr val="accent1">
              <a:alpha val="60000"/>
            </a:schemeClr>
          </a:solidFill>
          <a:ln>
            <a:noFill/>
          </a:ln>
        </p:spPr>
      </p:sp>
      <p:sp>
        <p:nvSpPr>
          <p:cNvPr id="79" name="Google Shape;79;p27"/>
          <p:cNvSpPr txBox="1">
            <a:spLocks noGrp="1"/>
          </p:cNvSpPr>
          <p:nvPr>
            <p:ph type="title"/>
          </p:nvPr>
        </p:nvSpPr>
        <p:spPr>
          <a:xfrm>
            <a:off x="-1" y="0"/>
            <a:ext cx="8508890" cy="4159044"/>
          </a:xfrm>
          <a:prstGeom prst="rect">
            <a:avLst/>
          </a:prstGeom>
          <a:gradFill>
            <a:gsLst>
              <a:gs pos="0">
                <a:srgbClr val="000000">
                  <a:alpha val="42745"/>
                </a:srgbClr>
              </a:gs>
              <a:gs pos="1000">
                <a:srgbClr val="000000">
                  <a:alpha val="42745"/>
                </a:srgbClr>
              </a:gs>
              <a:gs pos="97000">
                <a:srgbClr val="000000">
                  <a:alpha val="0"/>
                </a:srgbClr>
              </a:gs>
              <a:gs pos="100000">
                <a:srgbClr val="000000">
                  <a:alpha val="0"/>
                </a:srgbClr>
              </a:gs>
            </a:gsLst>
            <a:lin ang="0" scaled="0"/>
          </a:gradFill>
          <a:ln>
            <a:noFill/>
          </a:ln>
        </p:spPr>
        <p:txBody>
          <a:bodyPr spcFirstLastPara="1" wrap="square" lIns="822950" tIns="685800" rIns="365750" bIns="731500" anchor="t" anchorCtr="0">
            <a:normAutofit/>
          </a:bodyPr>
          <a:lstStyle>
            <a:lvl1pPr lvl="0" algn="l">
              <a:lnSpc>
                <a:spcPct val="90000"/>
              </a:lnSpc>
              <a:spcBef>
                <a:spcPts val="0"/>
              </a:spcBef>
              <a:spcAft>
                <a:spcPts val="0"/>
              </a:spcAft>
              <a:buClr>
                <a:schemeClr val="lt1"/>
              </a:buClr>
              <a:buSzPts val="4400"/>
              <a:buFont typeface="Lato"/>
              <a:buNone/>
              <a:defRPr b="1" i="0">
                <a:solidFill>
                  <a:schemeClr val="lt1"/>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309880"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27"/>
          <p:cNvSpPr txBox="1">
            <a:spLocks noGrp="1"/>
          </p:cNvSpPr>
          <p:nvPr>
            <p:ph type="body" idx="3"/>
          </p:nvPr>
        </p:nvSpPr>
        <p:spPr>
          <a:xfrm>
            <a:off x="3273345"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body" idx="4"/>
          </p:nvPr>
        </p:nvSpPr>
        <p:spPr>
          <a:xfrm>
            <a:off x="6236810"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7"/>
          <p:cNvSpPr txBox="1">
            <a:spLocks noGrp="1"/>
          </p:cNvSpPr>
          <p:nvPr>
            <p:ph type="body" idx="5"/>
          </p:nvPr>
        </p:nvSpPr>
        <p:spPr>
          <a:xfrm>
            <a:off x="9200276" y="2430219"/>
            <a:ext cx="2639159" cy="3469970"/>
          </a:xfrm>
          <a:prstGeom prst="rect">
            <a:avLst/>
          </a:prstGeom>
          <a:solidFill>
            <a:schemeClr val="lt1"/>
          </a:solidFill>
          <a:ln>
            <a:noFill/>
          </a:ln>
          <a:effectLst>
            <a:outerShdw blurRad="254000" algn="ctr" rotWithShape="0">
              <a:srgbClr val="000000">
                <a:alpha val="20000"/>
              </a:srgbClr>
            </a:outerShdw>
          </a:effectLst>
        </p:spPr>
        <p:txBody>
          <a:bodyPr spcFirstLastPara="1" wrap="square" lIns="91425" tIns="731500" rIns="91425" bIns="45700" anchor="t" anchorCtr="0">
            <a:normAutofit/>
          </a:bodyPr>
          <a:lstStyle>
            <a:lvl1pPr marL="457200" lvl="0" indent="-228600" algn="ctr">
              <a:lnSpc>
                <a:spcPct val="90000"/>
              </a:lnSpc>
              <a:spcBef>
                <a:spcPts val="1000"/>
              </a:spcBef>
              <a:spcAft>
                <a:spcPts val="0"/>
              </a:spcAft>
              <a:buClr>
                <a:schemeClr val="accent2"/>
              </a:buClr>
              <a:buSzPts val="2000"/>
              <a:buNone/>
              <a:defRPr b="1" i="0">
                <a:solidFill>
                  <a:schemeClr val="accent2"/>
                </a:solidFill>
                <a:latin typeface="Lato Black"/>
                <a:ea typeface="Lato Black"/>
                <a:cs typeface="Lato Black"/>
                <a:sym typeface="Lato Black"/>
              </a:defRPr>
            </a:lvl1pPr>
            <a:lvl2pPr marL="914400" lvl="1" indent="-228600" algn="ctr">
              <a:lnSpc>
                <a:spcPct val="90000"/>
              </a:lnSpc>
              <a:spcBef>
                <a:spcPts val="500"/>
              </a:spcBef>
              <a:spcAft>
                <a:spcPts val="0"/>
              </a:spcAft>
              <a:buClr>
                <a:schemeClr val="dk1"/>
              </a:buClr>
              <a:buSzPts val="1400"/>
              <a:buNone/>
              <a:defRPr sz="1400" b="1" i="0">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 Columns w/Pulse">
  <p:cSld name="4 Columns w/Pulse">
    <p:spTree>
      <p:nvGrpSpPr>
        <p:cNvPr id="1" name="Shape 86"/>
        <p:cNvGrpSpPr/>
        <p:nvPr/>
      </p:nvGrpSpPr>
      <p:grpSpPr>
        <a:xfrm>
          <a:off x="0" y="0"/>
          <a:ext cx="0" cy="0"/>
          <a:chOff x="0" y="0"/>
          <a:chExt cx="0" cy="0"/>
        </a:xfrm>
      </p:grpSpPr>
      <p:sp>
        <p:nvSpPr>
          <p:cNvPr id="87" name="Google Shape;87;p28"/>
          <p:cNvSpPr/>
          <p:nvPr/>
        </p:nvSpPr>
        <p:spPr>
          <a:xfrm>
            <a:off x="0" y="0"/>
            <a:ext cx="12192000" cy="3200400"/>
          </a:xfrm>
          <a:prstGeom prst="rect">
            <a:avLst/>
          </a:prstGeom>
          <a:solidFill>
            <a:schemeClr val="accen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Lato"/>
              <a:ea typeface="Lato"/>
              <a:cs typeface="Lato"/>
              <a:sym typeface="Lato"/>
            </a:endParaRPr>
          </a:p>
        </p:txBody>
      </p:sp>
      <p:pic>
        <p:nvPicPr>
          <p:cNvPr id="88" name="Google Shape;88;p28"/>
          <p:cNvPicPr preferRelativeResize="0"/>
          <p:nvPr/>
        </p:nvPicPr>
        <p:blipFill rotWithShape="1">
          <a:blip r:embed="rId2">
            <a:alphaModFix/>
          </a:blip>
          <a:srcRect l="70999" t="39422" b="15243"/>
          <a:stretch/>
        </p:blipFill>
        <p:spPr>
          <a:xfrm>
            <a:off x="1" y="0"/>
            <a:ext cx="4387079" cy="6858000"/>
          </a:xfrm>
          <a:custGeom>
            <a:avLst/>
            <a:gdLst/>
            <a:ahLst/>
            <a:cxnLst/>
            <a:rect l="l" t="t" r="r" b="b"/>
            <a:pathLst>
              <a:path w="4387079" h="6858000" extrusionOk="0">
                <a:moveTo>
                  <a:pt x="0" y="0"/>
                </a:moveTo>
                <a:lnTo>
                  <a:pt x="4387079" y="0"/>
                </a:lnTo>
                <a:lnTo>
                  <a:pt x="4387079" y="6858000"/>
                </a:lnTo>
                <a:lnTo>
                  <a:pt x="0" y="6858000"/>
                </a:lnTo>
                <a:close/>
              </a:path>
            </a:pathLst>
          </a:custGeom>
          <a:noFill/>
          <a:ln>
            <a:noFill/>
          </a:ln>
        </p:spPr>
      </p:pic>
      <p:sp>
        <p:nvSpPr>
          <p:cNvPr id="89" name="Google Shape;89;p28"/>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body" idx="1"/>
          </p:nvPr>
        </p:nvSpPr>
        <p:spPr>
          <a:xfrm>
            <a:off x="676959" y="2234597"/>
            <a:ext cx="1905000" cy="1903412"/>
          </a:xfrm>
          <a:prstGeom prst="ellipse">
            <a:avLst/>
          </a:prstGeom>
          <a:gradFill>
            <a:gsLst>
              <a:gs pos="0">
                <a:srgbClr val="9B254A"/>
              </a:gs>
              <a:gs pos="1000">
                <a:srgbClr val="9B254A"/>
              </a:gs>
              <a:gs pos="97000">
                <a:schemeClr val="accent2"/>
              </a:gs>
              <a:gs pos="100000">
                <a:schemeClr val="accent2"/>
              </a:gs>
            </a:gsLst>
            <a:lin ang="162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8"/>
          <p:cNvSpPr>
            <a:spLocks noGrp="1"/>
          </p:cNvSpPr>
          <p:nvPr>
            <p:ph type="body" idx="2"/>
          </p:nvPr>
        </p:nvSpPr>
        <p:spPr>
          <a:xfrm>
            <a:off x="3640424" y="2234597"/>
            <a:ext cx="1905000" cy="1903412"/>
          </a:xfrm>
          <a:prstGeom prst="ellipse">
            <a:avLst/>
          </a:prstGeom>
          <a:gradFill>
            <a:gsLst>
              <a:gs pos="0">
                <a:schemeClr val="accent3"/>
              </a:gs>
              <a:gs pos="1000">
                <a:schemeClr val="accent3"/>
              </a:gs>
              <a:gs pos="97000">
                <a:srgbClr val="008C9F"/>
              </a:gs>
              <a:gs pos="100000">
                <a:srgbClr val="008C9F"/>
              </a:gs>
            </a:gsLst>
            <a:lin ang="54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8"/>
          <p:cNvSpPr>
            <a:spLocks noGrp="1"/>
          </p:cNvSpPr>
          <p:nvPr>
            <p:ph type="body" idx="3"/>
          </p:nvPr>
        </p:nvSpPr>
        <p:spPr>
          <a:xfrm>
            <a:off x="6603889" y="2234597"/>
            <a:ext cx="1905000" cy="1903412"/>
          </a:xfrm>
          <a:prstGeom prst="ellipse">
            <a:avLst/>
          </a:prstGeom>
          <a:gradFill>
            <a:gsLst>
              <a:gs pos="0">
                <a:srgbClr val="704D87"/>
              </a:gs>
              <a:gs pos="96000">
                <a:schemeClr val="accent4"/>
              </a:gs>
              <a:gs pos="100000">
                <a:schemeClr val="accent4"/>
              </a:gs>
            </a:gsLst>
            <a:lin ang="162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a:spLocks noGrp="1"/>
          </p:cNvSpPr>
          <p:nvPr>
            <p:ph type="body" idx="4"/>
          </p:nvPr>
        </p:nvSpPr>
        <p:spPr>
          <a:xfrm>
            <a:off x="9567354" y="2234597"/>
            <a:ext cx="1905000" cy="1903412"/>
          </a:xfrm>
          <a:prstGeom prst="ellipse">
            <a:avLst/>
          </a:prstGeom>
          <a:gradFill>
            <a:gsLst>
              <a:gs pos="0">
                <a:srgbClr val="B56018"/>
              </a:gs>
              <a:gs pos="96000">
                <a:schemeClr val="accent5"/>
              </a:gs>
              <a:gs pos="100000">
                <a:schemeClr val="accent5"/>
              </a:gs>
            </a:gsLst>
            <a:lin ang="162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8"/>
          <p:cNvSpPr txBox="1">
            <a:spLocks noGrp="1"/>
          </p:cNvSpPr>
          <p:nvPr>
            <p:ph type="body" idx="5"/>
          </p:nvPr>
        </p:nvSpPr>
        <p:spPr>
          <a:xfrm>
            <a:off x="309563"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8"/>
          <p:cNvSpPr txBox="1">
            <a:spLocks noGrp="1"/>
          </p:cNvSpPr>
          <p:nvPr>
            <p:ph type="body" idx="6"/>
          </p:nvPr>
        </p:nvSpPr>
        <p:spPr>
          <a:xfrm>
            <a:off x="3273345"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8"/>
          <p:cNvSpPr txBox="1">
            <a:spLocks noGrp="1"/>
          </p:cNvSpPr>
          <p:nvPr>
            <p:ph type="body" idx="7"/>
          </p:nvPr>
        </p:nvSpPr>
        <p:spPr>
          <a:xfrm>
            <a:off x="6237127"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body" idx="8"/>
          </p:nvPr>
        </p:nvSpPr>
        <p:spPr>
          <a:xfrm>
            <a:off x="9200909"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8"/>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28"/>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 Columns w/ Image">
  <p:cSld name="4 Columns w/ Image">
    <p:spTree>
      <p:nvGrpSpPr>
        <p:cNvPr id="1" name="Shape 100"/>
        <p:cNvGrpSpPr/>
        <p:nvPr/>
      </p:nvGrpSpPr>
      <p:grpSpPr>
        <a:xfrm>
          <a:off x="0" y="0"/>
          <a:ext cx="0" cy="0"/>
          <a:chOff x="0" y="0"/>
          <a:chExt cx="0" cy="0"/>
        </a:xfrm>
      </p:grpSpPr>
      <p:sp>
        <p:nvSpPr>
          <p:cNvPr id="101" name="Google Shape;101;p29"/>
          <p:cNvSpPr>
            <a:spLocks noGrp="1"/>
          </p:cNvSpPr>
          <p:nvPr>
            <p:ph type="pic" idx="2"/>
          </p:nvPr>
        </p:nvSpPr>
        <p:spPr>
          <a:xfrm>
            <a:off x="0" y="0"/>
            <a:ext cx="12192000" cy="3200400"/>
          </a:xfrm>
          <a:prstGeom prst="rect">
            <a:avLst/>
          </a:prstGeom>
          <a:solidFill>
            <a:schemeClr val="accent1">
              <a:alpha val="60000"/>
            </a:schemeClr>
          </a:solidFill>
          <a:ln>
            <a:noFill/>
          </a:ln>
        </p:spPr>
      </p:sp>
      <p:sp>
        <p:nvSpPr>
          <p:cNvPr id="102" name="Google Shape;102;p29"/>
          <p:cNvSpPr txBox="1">
            <a:spLocks noGrp="1"/>
          </p:cNvSpPr>
          <p:nvPr>
            <p:ph type="title"/>
          </p:nvPr>
        </p:nvSpPr>
        <p:spPr>
          <a:xfrm>
            <a:off x="-1" y="0"/>
            <a:ext cx="8508890" cy="3200400"/>
          </a:xfrm>
          <a:prstGeom prst="rect">
            <a:avLst/>
          </a:prstGeom>
          <a:gradFill>
            <a:gsLst>
              <a:gs pos="0">
                <a:srgbClr val="000000">
                  <a:alpha val="42745"/>
                </a:srgbClr>
              </a:gs>
              <a:gs pos="1000">
                <a:srgbClr val="000000">
                  <a:alpha val="42745"/>
                </a:srgbClr>
              </a:gs>
              <a:gs pos="97000">
                <a:srgbClr val="000000">
                  <a:alpha val="0"/>
                </a:srgbClr>
              </a:gs>
              <a:gs pos="100000">
                <a:srgbClr val="000000">
                  <a:alpha val="0"/>
                </a:srgbClr>
              </a:gs>
            </a:gsLst>
            <a:lin ang="0" scaled="0"/>
          </a:gradFill>
          <a:ln>
            <a:noFill/>
          </a:ln>
        </p:spPr>
        <p:txBody>
          <a:bodyPr spcFirstLastPara="1" wrap="square" lIns="822950" tIns="45700" rIns="365750" bIns="731500" anchor="ctr" anchorCtr="0">
            <a:normAutofit/>
          </a:bodyPr>
          <a:lstStyle>
            <a:lvl1pPr lvl="0" algn="l">
              <a:lnSpc>
                <a:spcPct val="90000"/>
              </a:lnSpc>
              <a:spcBef>
                <a:spcPts val="0"/>
              </a:spcBef>
              <a:spcAft>
                <a:spcPts val="0"/>
              </a:spcAft>
              <a:buClr>
                <a:schemeClr val="lt1"/>
              </a:buClr>
              <a:buSzPts val="4400"/>
              <a:buFont typeface="Lato"/>
              <a:buNone/>
              <a:defRPr b="1" i="0">
                <a:solidFill>
                  <a:schemeClr val="lt1"/>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9"/>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9"/>
          <p:cNvSpPr>
            <a:spLocks noGrp="1"/>
          </p:cNvSpPr>
          <p:nvPr>
            <p:ph type="body" idx="1"/>
          </p:nvPr>
        </p:nvSpPr>
        <p:spPr>
          <a:xfrm>
            <a:off x="676959" y="2234597"/>
            <a:ext cx="1905000" cy="1903412"/>
          </a:xfrm>
          <a:prstGeom prst="ellipse">
            <a:avLst/>
          </a:prstGeom>
          <a:gradFill>
            <a:gsLst>
              <a:gs pos="0">
                <a:srgbClr val="9B254A"/>
              </a:gs>
              <a:gs pos="1000">
                <a:srgbClr val="9B254A"/>
              </a:gs>
              <a:gs pos="97000">
                <a:schemeClr val="accent2"/>
              </a:gs>
              <a:gs pos="100000">
                <a:schemeClr val="accent2"/>
              </a:gs>
            </a:gsLst>
            <a:lin ang="162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9"/>
          <p:cNvSpPr>
            <a:spLocks noGrp="1"/>
          </p:cNvSpPr>
          <p:nvPr>
            <p:ph type="body" idx="3"/>
          </p:nvPr>
        </p:nvSpPr>
        <p:spPr>
          <a:xfrm>
            <a:off x="3640424" y="2234597"/>
            <a:ext cx="1905000" cy="1903412"/>
          </a:xfrm>
          <a:prstGeom prst="ellipse">
            <a:avLst/>
          </a:prstGeom>
          <a:gradFill>
            <a:gsLst>
              <a:gs pos="0">
                <a:schemeClr val="accent3"/>
              </a:gs>
              <a:gs pos="1000">
                <a:schemeClr val="accent3"/>
              </a:gs>
              <a:gs pos="97000">
                <a:srgbClr val="008C9F"/>
              </a:gs>
              <a:gs pos="100000">
                <a:srgbClr val="008C9F"/>
              </a:gs>
            </a:gsLst>
            <a:lin ang="54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9"/>
          <p:cNvSpPr>
            <a:spLocks noGrp="1"/>
          </p:cNvSpPr>
          <p:nvPr>
            <p:ph type="body" idx="4"/>
          </p:nvPr>
        </p:nvSpPr>
        <p:spPr>
          <a:xfrm>
            <a:off x="6603889" y="2234597"/>
            <a:ext cx="1905000" cy="1903412"/>
          </a:xfrm>
          <a:prstGeom prst="ellipse">
            <a:avLst/>
          </a:prstGeom>
          <a:gradFill>
            <a:gsLst>
              <a:gs pos="0">
                <a:srgbClr val="704D87"/>
              </a:gs>
              <a:gs pos="96000">
                <a:schemeClr val="accent4"/>
              </a:gs>
              <a:gs pos="100000">
                <a:schemeClr val="accent4"/>
              </a:gs>
            </a:gsLst>
            <a:lin ang="162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9"/>
          <p:cNvSpPr>
            <a:spLocks noGrp="1"/>
          </p:cNvSpPr>
          <p:nvPr>
            <p:ph type="body" idx="5"/>
          </p:nvPr>
        </p:nvSpPr>
        <p:spPr>
          <a:xfrm>
            <a:off x="9567354" y="2234597"/>
            <a:ext cx="1905000" cy="1903412"/>
          </a:xfrm>
          <a:prstGeom prst="ellipse">
            <a:avLst/>
          </a:prstGeom>
          <a:gradFill>
            <a:gsLst>
              <a:gs pos="0">
                <a:srgbClr val="F3A917"/>
              </a:gs>
              <a:gs pos="96000">
                <a:schemeClr val="accent1"/>
              </a:gs>
              <a:gs pos="100000">
                <a:schemeClr val="accent1"/>
              </a:gs>
            </a:gsLst>
            <a:lin ang="16200000" scaled="0"/>
          </a:gra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6600"/>
              <a:buNone/>
              <a:defRPr sz="6600" b="1" i="0">
                <a:solidFill>
                  <a:schemeClr val="l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9"/>
          <p:cNvSpPr txBox="1">
            <a:spLocks noGrp="1"/>
          </p:cNvSpPr>
          <p:nvPr>
            <p:ph type="body" idx="6"/>
          </p:nvPr>
        </p:nvSpPr>
        <p:spPr>
          <a:xfrm>
            <a:off x="309563"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9"/>
          <p:cNvSpPr txBox="1">
            <a:spLocks noGrp="1"/>
          </p:cNvSpPr>
          <p:nvPr>
            <p:ph type="body" idx="7"/>
          </p:nvPr>
        </p:nvSpPr>
        <p:spPr>
          <a:xfrm>
            <a:off x="3273345"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9"/>
          <p:cNvSpPr txBox="1">
            <a:spLocks noGrp="1"/>
          </p:cNvSpPr>
          <p:nvPr>
            <p:ph type="body" idx="8"/>
          </p:nvPr>
        </p:nvSpPr>
        <p:spPr>
          <a:xfrm>
            <a:off x="6237127"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9"/>
          <p:cNvSpPr txBox="1">
            <a:spLocks noGrp="1"/>
          </p:cNvSpPr>
          <p:nvPr>
            <p:ph type="body" idx="9"/>
          </p:nvPr>
        </p:nvSpPr>
        <p:spPr>
          <a:xfrm>
            <a:off x="9200909" y="4430583"/>
            <a:ext cx="2640012" cy="1550988"/>
          </a:xfrm>
          <a:prstGeom prst="rect">
            <a:avLst/>
          </a:prstGeom>
          <a:solidFill>
            <a:schemeClr val="lt1"/>
          </a:solidFill>
          <a:ln>
            <a:noFill/>
          </a:ln>
        </p:spPr>
        <p:txBody>
          <a:bodyPr spcFirstLastPara="1" wrap="square" lIns="91425" tIns="91425" rIns="91425" bIns="45700" anchor="t" anchorCtr="0">
            <a:normAutofit/>
          </a:bodyPr>
          <a:lstStyle>
            <a:lvl1pPr marL="457200" lvl="0" indent="-355600" algn="l">
              <a:lnSpc>
                <a:spcPct val="90000"/>
              </a:lnSpc>
              <a:spcBef>
                <a:spcPts val="1000"/>
              </a:spcBef>
              <a:spcAft>
                <a:spcPts val="0"/>
              </a:spcAft>
              <a:buClr>
                <a:schemeClr val="dk1"/>
              </a:buClr>
              <a:buSzPts val="2000"/>
              <a:buChar char="•"/>
              <a:defRPr b="1" i="0">
                <a:solidFill>
                  <a:schemeClr val="dk1"/>
                </a:solidFill>
                <a:latin typeface="Lato Black"/>
                <a:ea typeface="Lato Black"/>
                <a:cs typeface="Lato Black"/>
                <a:sym typeface="Lato Black"/>
              </a:defRPr>
            </a:lvl1pPr>
            <a:lvl2pPr marL="914400" lvl="1" indent="-317500" algn="l">
              <a:lnSpc>
                <a:spcPct val="90000"/>
              </a:lnSpc>
              <a:spcBef>
                <a:spcPts val="500"/>
              </a:spcBef>
              <a:spcAft>
                <a:spcPts val="0"/>
              </a:spcAft>
              <a:buClr>
                <a:schemeClr val="dk1"/>
              </a:buClr>
              <a:buSzPts val="1400"/>
              <a:buChar char="•"/>
              <a:defRPr sz="1400" b="1" i="0">
                <a:solidFill>
                  <a:schemeClr val="dk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9"/>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 Down">
  <p:cSld name="4 Down">
    <p:spTree>
      <p:nvGrpSpPr>
        <p:cNvPr id="1" name="Shape 113"/>
        <p:cNvGrpSpPr/>
        <p:nvPr/>
      </p:nvGrpSpPr>
      <p:grpSpPr>
        <a:xfrm>
          <a:off x="0" y="0"/>
          <a:ext cx="0" cy="0"/>
          <a:chOff x="0" y="0"/>
          <a:chExt cx="0" cy="0"/>
        </a:xfrm>
      </p:grpSpPr>
      <p:sp>
        <p:nvSpPr>
          <p:cNvPr id="114" name="Google Shape;114;p30"/>
          <p:cNvSpPr>
            <a:spLocks noGrp="1"/>
          </p:cNvSpPr>
          <p:nvPr>
            <p:ph type="pic" idx="2"/>
          </p:nvPr>
        </p:nvSpPr>
        <p:spPr>
          <a:xfrm>
            <a:off x="-11555144" y="2546492"/>
            <a:ext cx="23110288" cy="8590503"/>
          </a:xfrm>
          <a:prstGeom prst="pie">
            <a:avLst>
              <a:gd name="adj1" fmla="val 16201733"/>
              <a:gd name="adj2" fmla="val 4193"/>
            </a:avLst>
          </a:prstGeom>
          <a:solidFill>
            <a:srgbClr val="F2F2F2"/>
          </a:solidFill>
          <a:ln>
            <a:noFill/>
          </a:ln>
        </p:spPr>
      </p:sp>
      <p:sp>
        <p:nvSpPr>
          <p:cNvPr id="115" name="Google Shape;115;p30"/>
          <p:cNvSpPr>
            <a:spLocks noGrp="1"/>
          </p:cNvSpPr>
          <p:nvPr>
            <p:ph type="body" idx="1"/>
          </p:nvPr>
        </p:nvSpPr>
        <p:spPr>
          <a:xfrm>
            <a:off x="1086883" y="1600200"/>
            <a:ext cx="1828800" cy="1828800"/>
          </a:xfrm>
          <a:prstGeom prst="ellipse">
            <a:avLst/>
          </a:prstGeom>
          <a:gradFill>
            <a:gsLst>
              <a:gs pos="0">
                <a:srgbClr val="008C9F"/>
              </a:gs>
              <a:gs pos="95000">
                <a:schemeClr val="accent3"/>
              </a:gs>
              <a:gs pos="100000">
                <a:schemeClr val="accent3"/>
              </a:gs>
            </a:gsLst>
            <a:lin ang="16200000" scaled="0"/>
          </a:gradFill>
          <a:ln>
            <a:noFill/>
          </a:ln>
        </p:spPr>
        <p:txBody>
          <a:bodyPr spcFirstLastPara="1" wrap="square" lIns="0" tIns="0" rIns="0" bIns="0" anchor="ctr" anchorCtr="0">
            <a:normAutofit/>
          </a:bodyPr>
          <a:lstStyle>
            <a:lvl1pPr marL="457200" lvl="0" indent="-330200" algn="l">
              <a:lnSpc>
                <a:spcPct val="90000"/>
              </a:lnSpc>
              <a:spcBef>
                <a:spcPts val="1000"/>
              </a:spcBef>
              <a:spcAft>
                <a:spcPts val="0"/>
              </a:spcAft>
              <a:buClr>
                <a:schemeClr val="lt1"/>
              </a:buClr>
              <a:buSzPts val="1600"/>
              <a:buChar char="•"/>
              <a:defRPr sz="1600" b="1" i="0">
                <a:solidFill>
                  <a:schemeClr val="lt1"/>
                </a:solidFill>
                <a:latin typeface="Lato Black"/>
                <a:ea typeface="Lato Black"/>
                <a:cs typeface="Lato Black"/>
                <a:sym typeface="Lato Black"/>
              </a:defRPr>
            </a:lvl1pPr>
            <a:lvl2pPr marL="914400" lvl="1" indent="-298450" algn="l">
              <a:lnSpc>
                <a:spcPct val="90000"/>
              </a:lnSpc>
              <a:spcBef>
                <a:spcPts val="500"/>
              </a:spcBef>
              <a:spcAft>
                <a:spcPts val="0"/>
              </a:spcAft>
              <a:buClr>
                <a:schemeClr val="lt1"/>
              </a:buClr>
              <a:buSzPts val="1100"/>
              <a:buChar char="•"/>
              <a:defRPr sz="1100" b="1" i="0">
                <a:solidFill>
                  <a:schemeClr val="lt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0"/>
          <p:cNvSpPr>
            <a:spLocks noGrp="1"/>
          </p:cNvSpPr>
          <p:nvPr>
            <p:ph type="body" idx="3"/>
          </p:nvPr>
        </p:nvSpPr>
        <p:spPr>
          <a:xfrm>
            <a:off x="4091876" y="1939714"/>
            <a:ext cx="1828800" cy="1828800"/>
          </a:xfrm>
          <a:prstGeom prst="ellipse">
            <a:avLst/>
          </a:prstGeom>
          <a:gradFill>
            <a:gsLst>
              <a:gs pos="0">
                <a:srgbClr val="9B254A"/>
              </a:gs>
              <a:gs pos="96000">
                <a:schemeClr val="accent2"/>
              </a:gs>
              <a:gs pos="100000">
                <a:schemeClr val="accent2"/>
              </a:gs>
            </a:gsLst>
            <a:lin ang="16200000" scaled="0"/>
          </a:gradFill>
          <a:ln>
            <a:noFill/>
          </a:ln>
        </p:spPr>
        <p:txBody>
          <a:bodyPr spcFirstLastPara="1" wrap="square" lIns="0" tIns="0" rIns="0" bIns="0" anchor="ctr" anchorCtr="0">
            <a:normAutofit/>
          </a:bodyPr>
          <a:lstStyle>
            <a:lvl1pPr marL="457200" lvl="0" indent="-330200" algn="l">
              <a:lnSpc>
                <a:spcPct val="90000"/>
              </a:lnSpc>
              <a:spcBef>
                <a:spcPts val="1000"/>
              </a:spcBef>
              <a:spcAft>
                <a:spcPts val="0"/>
              </a:spcAft>
              <a:buClr>
                <a:schemeClr val="lt1"/>
              </a:buClr>
              <a:buSzPts val="1600"/>
              <a:buChar char="•"/>
              <a:defRPr sz="1600" b="1" i="0">
                <a:solidFill>
                  <a:schemeClr val="lt1"/>
                </a:solidFill>
                <a:latin typeface="Lato Black"/>
                <a:ea typeface="Lato Black"/>
                <a:cs typeface="Lato Black"/>
                <a:sym typeface="Lato Black"/>
              </a:defRPr>
            </a:lvl1pPr>
            <a:lvl2pPr marL="914400" lvl="1" indent="-298450" algn="l">
              <a:lnSpc>
                <a:spcPct val="90000"/>
              </a:lnSpc>
              <a:spcBef>
                <a:spcPts val="500"/>
              </a:spcBef>
              <a:spcAft>
                <a:spcPts val="0"/>
              </a:spcAft>
              <a:buClr>
                <a:schemeClr val="lt1"/>
              </a:buClr>
              <a:buSzPts val="1100"/>
              <a:buChar char="•"/>
              <a:defRPr sz="1100" b="1" i="0">
                <a:solidFill>
                  <a:schemeClr val="lt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0"/>
          <p:cNvSpPr>
            <a:spLocks noGrp="1"/>
          </p:cNvSpPr>
          <p:nvPr>
            <p:ph type="body" idx="4"/>
          </p:nvPr>
        </p:nvSpPr>
        <p:spPr>
          <a:xfrm>
            <a:off x="7192073" y="2774147"/>
            <a:ext cx="1828800" cy="1828800"/>
          </a:xfrm>
          <a:prstGeom prst="ellipse">
            <a:avLst/>
          </a:prstGeom>
          <a:gradFill>
            <a:gsLst>
              <a:gs pos="0">
                <a:srgbClr val="F3A917"/>
              </a:gs>
              <a:gs pos="96000">
                <a:schemeClr val="accent1"/>
              </a:gs>
              <a:gs pos="100000">
                <a:schemeClr val="accent1"/>
              </a:gs>
            </a:gsLst>
            <a:lin ang="16200000" scaled="0"/>
          </a:gradFill>
          <a:ln>
            <a:noFill/>
          </a:ln>
        </p:spPr>
        <p:txBody>
          <a:bodyPr spcFirstLastPara="1" wrap="square" lIns="0" tIns="0" rIns="0" bIns="0" anchor="ctr" anchorCtr="0">
            <a:normAutofit/>
          </a:bodyPr>
          <a:lstStyle>
            <a:lvl1pPr marL="457200" lvl="0" indent="-330200" algn="l">
              <a:lnSpc>
                <a:spcPct val="90000"/>
              </a:lnSpc>
              <a:spcBef>
                <a:spcPts val="1000"/>
              </a:spcBef>
              <a:spcAft>
                <a:spcPts val="0"/>
              </a:spcAft>
              <a:buClr>
                <a:schemeClr val="lt1"/>
              </a:buClr>
              <a:buSzPts val="1600"/>
              <a:buChar char="•"/>
              <a:defRPr sz="1600" b="1" i="0">
                <a:solidFill>
                  <a:schemeClr val="lt1"/>
                </a:solidFill>
                <a:latin typeface="Lato Black"/>
                <a:ea typeface="Lato Black"/>
                <a:cs typeface="Lato Black"/>
                <a:sym typeface="Lato Black"/>
              </a:defRPr>
            </a:lvl1pPr>
            <a:lvl2pPr marL="914400" lvl="1" indent="-298450" algn="l">
              <a:lnSpc>
                <a:spcPct val="90000"/>
              </a:lnSpc>
              <a:spcBef>
                <a:spcPts val="500"/>
              </a:spcBef>
              <a:spcAft>
                <a:spcPts val="0"/>
              </a:spcAft>
              <a:buClr>
                <a:schemeClr val="lt1"/>
              </a:buClr>
              <a:buSzPts val="1100"/>
              <a:buChar char="•"/>
              <a:defRPr sz="1100" b="1" i="0">
                <a:solidFill>
                  <a:schemeClr val="lt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0"/>
          <p:cNvSpPr>
            <a:spLocks noGrp="1"/>
          </p:cNvSpPr>
          <p:nvPr>
            <p:ph type="body" idx="5"/>
          </p:nvPr>
        </p:nvSpPr>
        <p:spPr>
          <a:xfrm>
            <a:off x="9608969" y="4294284"/>
            <a:ext cx="1828800" cy="1828800"/>
          </a:xfrm>
          <a:prstGeom prst="ellipse">
            <a:avLst/>
          </a:prstGeom>
          <a:gradFill>
            <a:gsLst>
              <a:gs pos="0">
                <a:srgbClr val="704D87"/>
              </a:gs>
              <a:gs pos="96000">
                <a:schemeClr val="accent4"/>
              </a:gs>
              <a:gs pos="100000">
                <a:schemeClr val="accent4"/>
              </a:gs>
            </a:gsLst>
            <a:lin ang="16200000" scaled="0"/>
          </a:gradFill>
          <a:ln>
            <a:noFill/>
          </a:ln>
        </p:spPr>
        <p:txBody>
          <a:bodyPr spcFirstLastPara="1" wrap="square" lIns="0" tIns="0" rIns="0" bIns="0" anchor="ctr" anchorCtr="0">
            <a:normAutofit/>
          </a:bodyPr>
          <a:lstStyle>
            <a:lvl1pPr marL="457200" lvl="0" indent="-330200" algn="l">
              <a:lnSpc>
                <a:spcPct val="90000"/>
              </a:lnSpc>
              <a:spcBef>
                <a:spcPts val="1000"/>
              </a:spcBef>
              <a:spcAft>
                <a:spcPts val="0"/>
              </a:spcAft>
              <a:buClr>
                <a:schemeClr val="lt1"/>
              </a:buClr>
              <a:buSzPts val="1600"/>
              <a:buChar char="•"/>
              <a:defRPr sz="1600" b="1" i="0">
                <a:solidFill>
                  <a:schemeClr val="lt1"/>
                </a:solidFill>
                <a:latin typeface="Lato Black"/>
                <a:ea typeface="Lato Black"/>
                <a:cs typeface="Lato Black"/>
                <a:sym typeface="Lato Black"/>
              </a:defRPr>
            </a:lvl1pPr>
            <a:lvl2pPr marL="914400" lvl="1" indent="-298450" algn="l">
              <a:lnSpc>
                <a:spcPct val="90000"/>
              </a:lnSpc>
              <a:spcBef>
                <a:spcPts val="500"/>
              </a:spcBef>
              <a:spcAft>
                <a:spcPts val="0"/>
              </a:spcAft>
              <a:buClr>
                <a:schemeClr val="lt1"/>
              </a:buClr>
              <a:buSzPts val="1100"/>
              <a:buChar char="•"/>
              <a:defRPr sz="1100" b="1" i="0">
                <a:solidFill>
                  <a:schemeClr val="lt1"/>
                </a:solidFill>
                <a:latin typeface="Lato"/>
                <a:ea typeface="Lato"/>
                <a:cs typeface="Lato"/>
                <a:sym typeface="Lato"/>
              </a:defRPr>
            </a:lvl2pPr>
            <a:lvl3pPr marL="1371600" lvl="2" indent="-330200" algn="l">
              <a:lnSpc>
                <a:spcPct val="90000"/>
              </a:lnSpc>
              <a:spcBef>
                <a:spcPts val="500"/>
              </a:spcBef>
              <a:spcAft>
                <a:spcPts val="0"/>
              </a:spcAft>
              <a:buClr>
                <a:schemeClr val="dk1"/>
              </a:buClr>
              <a:buSzPts val="16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0"/>
          <p:cNvSpPr>
            <a:spLocks noGrp="1"/>
          </p:cNvSpPr>
          <p:nvPr>
            <p:ph type="body" idx="6"/>
          </p:nvPr>
        </p:nvSpPr>
        <p:spPr>
          <a:xfrm>
            <a:off x="2263710" y="1287334"/>
            <a:ext cx="652924" cy="652380"/>
          </a:xfrm>
          <a:prstGeom prst="ellipse">
            <a:avLst/>
          </a:prstGeom>
          <a:solidFill>
            <a:schemeClr val="lt1"/>
          </a:solidFill>
          <a:ln>
            <a:noFill/>
          </a:ln>
          <a:effectLst>
            <a:outerShdw blurRad="254000" algn="ctr" rotWithShape="0">
              <a:srgbClr val="000000">
                <a:alpha val="2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1"/>
              </a:buClr>
              <a:buSzPts val="2400"/>
              <a:buNone/>
              <a:defRPr sz="2400" b="1" i="0">
                <a:solidFill>
                  <a:schemeClr val="accen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0"/>
          <p:cNvSpPr>
            <a:spLocks noGrp="1"/>
          </p:cNvSpPr>
          <p:nvPr>
            <p:ph type="body" idx="7"/>
          </p:nvPr>
        </p:nvSpPr>
        <p:spPr>
          <a:xfrm>
            <a:off x="5268386" y="1626848"/>
            <a:ext cx="652924" cy="652380"/>
          </a:xfrm>
          <a:prstGeom prst="ellipse">
            <a:avLst/>
          </a:prstGeom>
          <a:solidFill>
            <a:schemeClr val="lt1"/>
          </a:solidFill>
          <a:ln>
            <a:noFill/>
          </a:ln>
          <a:effectLst>
            <a:outerShdw blurRad="254000" algn="ctr" rotWithShape="0">
              <a:srgbClr val="000000">
                <a:alpha val="2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1"/>
              </a:buClr>
              <a:buSzPts val="2400"/>
              <a:buNone/>
              <a:defRPr sz="2400" b="1" i="0">
                <a:solidFill>
                  <a:schemeClr val="accen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0"/>
          <p:cNvSpPr>
            <a:spLocks noGrp="1"/>
          </p:cNvSpPr>
          <p:nvPr>
            <p:ph type="body" idx="8"/>
          </p:nvPr>
        </p:nvSpPr>
        <p:spPr>
          <a:xfrm>
            <a:off x="8368266" y="2461281"/>
            <a:ext cx="652924" cy="652380"/>
          </a:xfrm>
          <a:prstGeom prst="ellipse">
            <a:avLst/>
          </a:prstGeom>
          <a:solidFill>
            <a:schemeClr val="lt1"/>
          </a:solidFill>
          <a:ln>
            <a:noFill/>
          </a:ln>
          <a:effectLst>
            <a:outerShdw blurRad="254000" algn="ctr" rotWithShape="0">
              <a:srgbClr val="000000">
                <a:alpha val="2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1"/>
              </a:buClr>
              <a:buSzPts val="2400"/>
              <a:buNone/>
              <a:defRPr sz="2400" b="1" i="0">
                <a:solidFill>
                  <a:schemeClr val="accen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0"/>
          <p:cNvSpPr>
            <a:spLocks noGrp="1"/>
          </p:cNvSpPr>
          <p:nvPr>
            <p:ph type="body" idx="9"/>
          </p:nvPr>
        </p:nvSpPr>
        <p:spPr>
          <a:xfrm>
            <a:off x="10784845" y="3981418"/>
            <a:ext cx="652924" cy="652380"/>
          </a:xfrm>
          <a:prstGeom prst="ellipse">
            <a:avLst/>
          </a:prstGeom>
          <a:solidFill>
            <a:schemeClr val="lt1"/>
          </a:solidFill>
          <a:ln>
            <a:noFill/>
          </a:ln>
          <a:effectLst>
            <a:outerShdw blurRad="254000" algn="ctr" rotWithShape="0">
              <a:srgbClr val="000000">
                <a:alpha val="2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1"/>
              </a:buClr>
              <a:buSzPts val="2400"/>
              <a:buNone/>
              <a:defRPr sz="2400" b="1" i="0">
                <a:solidFill>
                  <a:schemeClr val="accent1"/>
                </a:solidFill>
                <a:latin typeface="Lato"/>
                <a:ea typeface="Lato"/>
                <a:cs typeface="Lato"/>
                <a:sym typeface="Lato"/>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600"/>
              <a:buNone/>
              <a:defRPr>
                <a:solidFill>
                  <a:schemeClr val="lt1"/>
                </a:solidFill>
              </a:defRPr>
            </a:lvl3pPr>
            <a:lvl4pPr marL="1828800" lvl="3" indent="-228600" algn="ctr">
              <a:lnSpc>
                <a:spcPct val="90000"/>
              </a:lnSpc>
              <a:spcBef>
                <a:spcPts val="500"/>
              </a:spcBef>
              <a:spcAft>
                <a:spcPts val="0"/>
              </a:spcAft>
              <a:buClr>
                <a:schemeClr val="lt1"/>
              </a:buClr>
              <a:buSzPts val="1400"/>
              <a:buNone/>
              <a:defRPr>
                <a:solidFill>
                  <a:schemeClr val="lt1"/>
                </a:solidFill>
              </a:defRPr>
            </a:lvl4pPr>
            <a:lvl5pPr marL="2286000" lvl="4" indent="-228600" algn="ctr">
              <a:lnSpc>
                <a:spcPct val="90000"/>
              </a:lnSpc>
              <a:spcBef>
                <a:spcPts val="500"/>
              </a:spcBef>
              <a:spcAft>
                <a:spcPts val="0"/>
              </a:spcAft>
              <a:buClr>
                <a:schemeClr val="lt1"/>
              </a:buClr>
              <a:buSzPts val="14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0"/>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Lato"/>
              <a:buNone/>
              <a:defRPr b="1" i="0">
                <a:solidFill>
                  <a:schemeClr val="dk1"/>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126"/>
        <p:cNvGrpSpPr/>
        <p:nvPr/>
      </p:nvGrpSpPr>
      <p:grpSpPr>
        <a:xfrm>
          <a:off x="0" y="0"/>
          <a:ext cx="0" cy="0"/>
          <a:chOff x="0" y="0"/>
          <a:chExt cx="0" cy="0"/>
        </a:xfrm>
      </p:grpSpPr>
      <p:sp>
        <p:nvSpPr>
          <p:cNvPr id="127" name="Google Shape;127;p31"/>
          <p:cNvSpPr/>
          <p:nvPr/>
        </p:nvSpPr>
        <p:spPr>
          <a:xfrm>
            <a:off x="0" y="2190121"/>
            <a:ext cx="12192000" cy="3251472"/>
          </a:xfrm>
          <a:prstGeom prst="rect">
            <a:avLst/>
          </a:prstGeom>
          <a:solidFill>
            <a:srgbClr val="5EC8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Lato"/>
              <a:ea typeface="Lato"/>
              <a:cs typeface="Lato"/>
              <a:sym typeface="Lato"/>
            </a:endParaRPr>
          </a:p>
        </p:txBody>
      </p:sp>
      <p:sp>
        <p:nvSpPr>
          <p:cNvPr id="128" name="Google Shape;128;p31"/>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Lato"/>
              <a:buNone/>
              <a:defRPr b="1" i="0">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31"/>
          <p:cNvSpPr txBox="1">
            <a:spLocks noGrp="1"/>
          </p:cNvSpPr>
          <p:nvPr>
            <p:ph type="body" idx="1"/>
          </p:nvPr>
        </p:nvSpPr>
        <p:spPr>
          <a:xfrm>
            <a:off x="6381750" y="3466207"/>
            <a:ext cx="4972050" cy="6992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000"/>
              <a:buNone/>
              <a:defRPr b="1" i="0">
                <a:solidFill>
                  <a:schemeClr val="dk1"/>
                </a:solidFill>
                <a:latin typeface="Lato Black"/>
                <a:ea typeface="Lato Black"/>
                <a:cs typeface="Lato Black"/>
                <a:sym typeface="Lato Black"/>
              </a:defRPr>
            </a:lvl1pPr>
            <a:lvl2pPr marL="914400" lvl="1" indent="-228600" algn="l">
              <a:lnSpc>
                <a:spcPct val="90000"/>
              </a:lnSpc>
              <a:spcBef>
                <a:spcPts val="500"/>
              </a:spcBef>
              <a:spcAft>
                <a:spcPts val="0"/>
              </a:spcAft>
              <a:buClr>
                <a:schemeClr val="accent1"/>
              </a:buClr>
              <a:buSzPts val="1800"/>
              <a:buNone/>
              <a:defRPr b="1" i="0">
                <a:solidFill>
                  <a:schemeClr val="dk1"/>
                </a:solidFill>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 Cycle/Parts">
  <p:cSld name="8 Cycle/Parts">
    <p:bg>
      <p:bgPr>
        <a:solidFill>
          <a:schemeClr val="accent4"/>
        </a:solidFill>
        <a:effectLst/>
      </p:bgPr>
    </p:bg>
    <p:spTree>
      <p:nvGrpSpPr>
        <p:cNvPr id="1" name="Shape 132"/>
        <p:cNvGrpSpPr/>
        <p:nvPr/>
      </p:nvGrpSpPr>
      <p:grpSpPr>
        <a:xfrm>
          <a:off x="0" y="0"/>
          <a:ext cx="0" cy="0"/>
          <a:chOff x="0" y="0"/>
          <a:chExt cx="0" cy="0"/>
        </a:xfrm>
      </p:grpSpPr>
      <p:sp>
        <p:nvSpPr>
          <p:cNvPr id="133" name="Google Shape;133;p32"/>
          <p:cNvSpPr/>
          <p:nvPr/>
        </p:nvSpPr>
        <p:spPr>
          <a:xfrm>
            <a:off x="2554883" y="43062"/>
            <a:ext cx="6771876" cy="6771876"/>
          </a:xfrm>
          <a:custGeom>
            <a:avLst/>
            <a:gdLst/>
            <a:ahLst/>
            <a:cxnLst/>
            <a:rect l="l" t="t" r="r" b="b"/>
            <a:pathLst>
              <a:path w="4114800" h="4114800" extrusionOk="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a:gsLst>
              <a:gs pos="0">
                <a:srgbClr val="FFFFFF">
                  <a:alpha val="54901"/>
                </a:srgbClr>
              </a:gs>
              <a:gs pos="39000">
                <a:srgbClr val="FFFFFF">
                  <a:alpha val="54901"/>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ato"/>
              <a:ea typeface="Lato"/>
              <a:cs typeface="Lato"/>
              <a:sym typeface="Lato"/>
            </a:endParaRPr>
          </a:p>
        </p:txBody>
      </p:sp>
      <p:sp>
        <p:nvSpPr>
          <p:cNvPr id="134" name="Google Shape;134;p32"/>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solidFill>
                  <a:schemeClr val="lt1"/>
                </a:solidFill>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2"/>
          <p:cNvSpPr/>
          <p:nvPr/>
        </p:nvSpPr>
        <p:spPr>
          <a:xfrm>
            <a:off x="4277316" y="1789590"/>
            <a:ext cx="3327010" cy="3327010"/>
          </a:xfrm>
          <a:prstGeom prst="arc">
            <a:avLst>
              <a:gd name="adj1" fmla="val 16200000"/>
              <a:gd name="adj2" fmla="val 150856"/>
            </a:avLst>
          </a:prstGeom>
          <a:noFill/>
          <a:ln w="9525" cap="flat" cmpd="sng">
            <a:solidFill>
              <a:srgbClr val="BFBFBF">
                <a:alpha val="37647"/>
              </a:srgb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Lato"/>
              <a:ea typeface="Lato"/>
              <a:cs typeface="Lato"/>
              <a:sym typeface="Lato"/>
            </a:endParaRPr>
          </a:p>
        </p:txBody>
      </p:sp>
      <p:sp>
        <p:nvSpPr>
          <p:cNvPr id="136" name="Google Shape;136;p32"/>
          <p:cNvSpPr/>
          <p:nvPr/>
        </p:nvSpPr>
        <p:spPr>
          <a:xfrm rot="5400000">
            <a:off x="4277316" y="1789590"/>
            <a:ext cx="3327010" cy="3327010"/>
          </a:xfrm>
          <a:prstGeom prst="arc">
            <a:avLst>
              <a:gd name="adj1" fmla="val 209306"/>
              <a:gd name="adj2" fmla="val 5414101"/>
            </a:avLst>
          </a:prstGeom>
          <a:noFill/>
          <a:ln w="9525" cap="flat" cmpd="sng">
            <a:solidFill>
              <a:srgbClr val="BFBFBF">
                <a:alpha val="37647"/>
              </a:srgb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Lato"/>
              <a:ea typeface="Lato"/>
              <a:cs typeface="Lato"/>
              <a:sym typeface="Lato"/>
            </a:endParaRPr>
          </a:p>
        </p:txBody>
      </p:sp>
      <p:sp>
        <p:nvSpPr>
          <p:cNvPr id="137" name="Google Shape;137;p32"/>
          <p:cNvSpPr/>
          <p:nvPr/>
        </p:nvSpPr>
        <p:spPr>
          <a:xfrm rot="5400000">
            <a:off x="3490016" y="1002288"/>
            <a:ext cx="4901612" cy="4901612"/>
          </a:xfrm>
          <a:prstGeom prst="arc">
            <a:avLst>
              <a:gd name="adj1" fmla="val 16200000"/>
              <a:gd name="adj2" fmla="val 150856"/>
            </a:avLst>
          </a:prstGeom>
          <a:noFill/>
          <a:ln w="9525" cap="flat" cmpd="sng">
            <a:solidFill>
              <a:srgbClr val="BFBFBF">
                <a:alpha val="37647"/>
              </a:srgbClr>
            </a:solidFill>
            <a:prstDash val="dash"/>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Lato"/>
              <a:ea typeface="Lato"/>
              <a:cs typeface="Lato"/>
              <a:sym typeface="Lato"/>
            </a:endParaRPr>
          </a:p>
        </p:txBody>
      </p:sp>
      <p:sp>
        <p:nvSpPr>
          <p:cNvPr id="138" name="Google Shape;138;p32"/>
          <p:cNvSpPr/>
          <p:nvPr/>
        </p:nvSpPr>
        <p:spPr>
          <a:xfrm rot="10800000">
            <a:off x="3490016" y="1002288"/>
            <a:ext cx="4901612" cy="4901612"/>
          </a:xfrm>
          <a:prstGeom prst="arc">
            <a:avLst>
              <a:gd name="adj1" fmla="val 209306"/>
              <a:gd name="adj2" fmla="val 5414101"/>
            </a:avLst>
          </a:prstGeom>
          <a:noFill/>
          <a:ln w="9525" cap="flat" cmpd="sng">
            <a:solidFill>
              <a:srgbClr val="BFBFBF">
                <a:alpha val="37647"/>
              </a:srgbClr>
            </a:solidFill>
            <a:prstDash val="dash"/>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Lato"/>
              <a:ea typeface="Lato"/>
              <a:cs typeface="Lato"/>
              <a:sym typeface="Lato"/>
            </a:endParaRPr>
          </a:p>
        </p:txBody>
      </p:sp>
      <p:sp>
        <p:nvSpPr>
          <p:cNvPr id="139" name="Google Shape;139;p32"/>
          <p:cNvSpPr txBox="1">
            <a:spLocks noGrp="1"/>
          </p:cNvSpPr>
          <p:nvPr>
            <p:ph type="body" idx="1"/>
          </p:nvPr>
        </p:nvSpPr>
        <p:spPr>
          <a:xfrm>
            <a:off x="1187629" y="1145690"/>
            <a:ext cx="2758233" cy="909493"/>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2"/>
          <p:cNvSpPr txBox="1">
            <a:spLocks noGrp="1"/>
          </p:cNvSpPr>
          <p:nvPr>
            <p:ph type="body" idx="2"/>
          </p:nvPr>
        </p:nvSpPr>
        <p:spPr>
          <a:xfrm>
            <a:off x="587445" y="2326412"/>
            <a:ext cx="2750266" cy="909493"/>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2"/>
          <p:cNvSpPr txBox="1">
            <a:spLocks noGrp="1"/>
          </p:cNvSpPr>
          <p:nvPr>
            <p:ph type="body" idx="3"/>
          </p:nvPr>
        </p:nvSpPr>
        <p:spPr>
          <a:xfrm>
            <a:off x="587445" y="3504258"/>
            <a:ext cx="2750266" cy="909493"/>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32"/>
          <p:cNvSpPr txBox="1">
            <a:spLocks noGrp="1"/>
          </p:cNvSpPr>
          <p:nvPr>
            <p:ph type="body" idx="4"/>
          </p:nvPr>
        </p:nvSpPr>
        <p:spPr>
          <a:xfrm>
            <a:off x="1184219" y="4677803"/>
            <a:ext cx="2750266" cy="909493"/>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32"/>
          <p:cNvSpPr>
            <a:spLocks noGrp="1"/>
          </p:cNvSpPr>
          <p:nvPr>
            <p:ph type="body" idx="5"/>
          </p:nvPr>
        </p:nvSpPr>
        <p:spPr>
          <a:xfrm>
            <a:off x="4277315" y="4866956"/>
            <a:ext cx="560292"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32"/>
          <p:cNvSpPr>
            <a:spLocks noGrp="1"/>
          </p:cNvSpPr>
          <p:nvPr>
            <p:ph type="body" idx="6"/>
          </p:nvPr>
        </p:nvSpPr>
        <p:spPr>
          <a:xfrm>
            <a:off x="3680541" y="3693411"/>
            <a:ext cx="560292"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2"/>
          <p:cNvSpPr>
            <a:spLocks noGrp="1"/>
          </p:cNvSpPr>
          <p:nvPr>
            <p:ph type="body" idx="7"/>
          </p:nvPr>
        </p:nvSpPr>
        <p:spPr>
          <a:xfrm>
            <a:off x="3680541" y="2515565"/>
            <a:ext cx="560292"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2"/>
          <p:cNvSpPr>
            <a:spLocks noGrp="1"/>
          </p:cNvSpPr>
          <p:nvPr>
            <p:ph type="body" idx="8"/>
          </p:nvPr>
        </p:nvSpPr>
        <p:spPr>
          <a:xfrm>
            <a:off x="4278332" y="1334843"/>
            <a:ext cx="561916"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2"/>
          <p:cNvSpPr txBox="1">
            <a:spLocks noGrp="1"/>
          </p:cNvSpPr>
          <p:nvPr>
            <p:ph type="body" idx="9"/>
          </p:nvPr>
        </p:nvSpPr>
        <p:spPr>
          <a:xfrm>
            <a:off x="8425721" y="1145690"/>
            <a:ext cx="2758233" cy="90949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2"/>
          <p:cNvSpPr txBox="1">
            <a:spLocks noGrp="1"/>
          </p:cNvSpPr>
          <p:nvPr>
            <p:ph type="body" idx="13"/>
          </p:nvPr>
        </p:nvSpPr>
        <p:spPr>
          <a:xfrm>
            <a:off x="8992394" y="2326412"/>
            <a:ext cx="2750266" cy="90949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2"/>
          <p:cNvSpPr txBox="1">
            <a:spLocks noGrp="1"/>
          </p:cNvSpPr>
          <p:nvPr>
            <p:ph type="body" idx="14"/>
          </p:nvPr>
        </p:nvSpPr>
        <p:spPr>
          <a:xfrm>
            <a:off x="8992394" y="3504258"/>
            <a:ext cx="2750266" cy="90949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2"/>
          <p:cNvSpPr txBox="1">
            <a:spLocks noGrp="1"/>
          </p:cNvSpPr>
          <p:nvPr>
            <p:ph type="body" idx="15"/>
          </p:nvPr>
        </p:nvSpPr>
        <p:spPr>
          <a:xfrm>
            <a:off x="8422311" y="4677803"/>
            <a:ext cx="2750266" cy="90949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1400"/>
              <a:buFont typeface="Arial"/>
              <a:buNone/>
              <a:defRPr sz="14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2"/>
          <p:cNvSpPr>
            <a:spLocks noGrp="1"/>
          </p:cNvSpPr>
          <p:nvPr>
            <p:ph type="body" idx="16"/>
          </p:nvPr>
        </p:nvSpPr>
        <p:spPr>
          <a:xfrm>
            <a:off x="7268832" y="4866956"/>
            <a:ext cx="560292"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2"/>
          <p:cNvSpPr>
            <a:spLocks noGrp="1"/>
          </p:cNvSpPr>
          <p:nvPr>
            <p:ph type="body" idx="17"/>
          </p:nvPr>
        </p:nvSpPr>
        <p:spPr>
          <a:xfrm>
            <a:off x="7838915" y="3693411"/>
            <a:ext cx="560292"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2"/>
          <p:cNvSpPr>
            <a:spLocks noGrp="1"/>
          </p:cNvSpPr>
          <p:nvPr>
            <p:ph type="body" idx="18"/>
          </p:nvPr>
        </p:nvSpPr>
        <p:spPr>
          <a:xfrm>
            <a:off x="7838915" y="2515565"/>
            <a:ext cx="560292"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2"/>
          <p:cNvSpPr>
            <a:spLocks noGrp="1"/>
          </p:cNvSpPr>
          <p:nvPr>
            <p:ph type="body" idx="19"/>
          </p:nvPr>
        </p:nvSpPr>
        <p:spPr>
          <a:xfrm>
            <a:off x="7269849" y="1334843"/>
            <a:ext cx="561916" cy="555258"/>
          </a:xfrm>
          <a:prstGeom prst="ellipse">
            <a:avLst/>
          </a:prstGeom>
          <a:solidFill>
            <a:schemeClr val="lt1"/>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800"/>
              <a:buFont typeface="Arial"/>
              <a:buNone/>
              <a:defRPr sz="800" b="1" i="0">
                <a:solidFill>
                  <a:schemeClr val="lt1"/>
                </a:solidFill>
                <a:latin typeface="Lato"/>
                <a:ea typeface="Lato"/>
                <a:cs typeface="Lato"/>
                <a:sym typeface="Lato"/>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2"/>
          <p:cNvSpPr>
            <a:spLocks noGrp="1"/>
          </p:cNvSpPr>
          <p:nvPr>
            <p:ph type="body" idx="20"/>
          </p:nvPr>
        </p:nvSpPr>
        <p:spPr>
          <a:xfrm>
            <a:off x="4518892" y="1980198"/>
            <a:ext cx="2843858" cy="2897604"/>
          </a:xfrm>
          <a:prstGeom prst="ellipse">
            <a:avLst/>
          </a:prstGeom>
          <a:solidFill>
            <a:schemeClr val="lt1"/>
          </a:solidFill>
          <a:ln>
            <a:noFill/>
          </a:ln>
          <a:effectLst>
            <a:outerShdw blurRad="254000" algn="ctr" rotWithShape="0">
              <a:srgbClr val="000000">
                <a:alpha val="20000"/>
              </a:srgbClr>
            </a:outerShdw>
          </a:effectLst>
        </p:spPr>
        <p:txBody>
          <a:bodyPr spcFirstLastPara="1" wrap="square" lIns="0" tIns="0" rIns="0" bIns="0" anchor="ctr" anchorCtr="0">
            <a:normAutofit/>
          </a:bodyPr>
          <a:lstStyle>
            <a:lvl1pPr marL="457200" lvl="0" indent="-228600" algn="ctr">
              <a:lnSpc>
                <a:spcPct val="90000"/>
              </a:lnSpc>
              <a:spcBef>
                <a:spcPts val="1000"/>
              </a:spcBef>
              <a:spcAft>
                <a:spcPts val="0"/>
              </a:spcAft>
              <a:buClr>
                <a:schemeClr val="accent6"/>
              </a:buClr>
              <a:buSzPts val="3600"/>
              <a:buFont typeface="Arial"/>
              <a:buNone/>
              <a:defRPr sz="3600" b="1" i="0">
                <a:solidFill>
                  <a:schemeClr val="accent6"/>
                </a:solidFill>
                <a:latin typeface="Lato Black"/>
                <a:ea typeface="Lato Black"/>
                <a:cs typeface="Lato Black"/>
                <a:sym typeface="Lato Black"/>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2"/>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old Bullets">
  <p:cSld name="Gold Bullets">
    <p:bg>
      <p:bgPr>
        <a:gradFill>
          <a:gsLst>
            <a:gs pos="0">
              <a:srgbClr val="F8C96D">
                <a:alpha val="53725"/>
              </a:srgbClr>
            </a:gs>
            <a:gs pos="6000">
              <a:srgbClr val="F8C96D">
                <a:alpha val="53725"/>
              </a:srgbClr>
            </a:gs>
            <a:gs pos="100000">
              <a:schemeClr val="accent1"/>
            </a:gs>
          </a:gsLst>
          <a:lin ang="0" scaled="0"/>
        </a:gradFill>
        <a:effectLst/>
      </p:bgPr>
    </p:bg>
    <p:spTree>
      <p:nvGrpSpPr>
        <p:cNvPr id="1" name="Shape 157"/>
        <p:cNvGrpSpPr/>
        <p:nvPr/>
      </p:nvGrpSpPr>
      <p:grpSpPr>
        <a:xfrm>
          <a:off x="0" y="0"/>
          <a:ext cx="0" cy="0"/>
          <a:chOff x="0" y="0"/>
          <a:chExt cx="0" cy="0"/>
        </a:xfrm>
      </p:grpSpPr>
      <p:pic>
        <p:nvPicPr>
          <p:cNvPr id="158" name="Google Shape;158;p33"/>
          <p:cNvPicPr preferRelativeResize="0"/>
          <p:nvPr/>
        </p:nvPicPr>
        <p:blipFill rotWithShape="1">
          <a:blip r:embed="rId2">
            <a:alphaModFix/>
          </a:blip>
          <a:srcRect l="59701" t="61836"/>
          <a:stretch/>
        </p:blipFill>
        <p:spPr>
          <a:xfrm>
            <a:off x="0" y="1"/>
            <a:ext cx="6096000" cy="5772963"/>
          </a:xfrm>
          <a:custGeom>
            <a:avLst/>
            <a:gdLst/>
            <a:ahLst/>
            <a:cxnLst/>
            <a:rect l="l" t="t" r="r" b="b"/>
            <a:pathLst>
              <a:path w="6096000" h="5772963" extrusionOk="0">
                <a:moveTo>
                  <a:pt x="0" y="0"/>
                </a:moveTo>
                <a:lnTo>
                  <a:pt x="6096000" y="0"/>
                </a:lnTo>
                <a:lnTo>
                  <a:pt x="6096000" y="5772963"/>
                </a:lnTo>
                <a:lnTo>
                  <a:pt x="0" y="5772963"/>
                </a:lnTo>
                <a:close/>
              </a:path>
            </a:pathLst>
          </a:custGeom>
          <a:noFill/>
          <a:ln>
            <a:noFill/>
          </a:ln>
        </p:spPr>
      </p:pic>
      <p:sp>
        <p:nvSpPr>
          <p:cNvPr id="159" name="Google Shape;159;p33"/>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Lato"/>
              <a:buNone/>
              <a:defRPr b="1" i="0" cap="none">
                <a:solidFill>
                  <a:schemeClr val="accent6"/>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3"/>
          <p:cNvSpPr txBox="1">
            <a:spLocks noGrp="1"/>
          </p:cNvSpPr>
          <p:nvPr>
            <p:ph type="body" idx="1"/>
          </p:nvPr>
        </p:nvSpPr>
        <p:spPr>
          <a:xfrm>
            <a:off x="309563" y="1290742"/>
            <a:ext cx="11577637" cy="493307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06400" algn="l">
              <a:lnSpc>
                <a:spcPct val="90000"/>
              </a:lnSpc>
              <a:spcBef>
                <a:spcPts val="500"/>
              </a:spcBef>
              <a:spcAft>
                <a:spcPts val="0"/>
              </a:spcAft>
              <a:buClr>
                <a:schemeClr val="dk1"/>
              </a:buClr>
              <a:buSzPts val="2800"/>
              <a:buChar char="•"/>
              <a:defRPr sz="2800"/>
            </a:lvl2pPr>
            <a:lvl3pPr marL="1371600" lvl="2" indent="-406400" algn="l">
              <a:lnSpc>
                <a:spcPct val="90000"/>
              </a:lnSpc>
              <a:spcBef>
                <a:spcPts val="500"/>
              </a:spcBef>
              <a:spcAft>
                <a:spcPts val="0"/>
              </a:spcAft>
              <a:buClr>
                <a:schemeClr val="dk1"/>
              </a:buClr>
              <a:buSzPts val="2800"/>
              <a:buChar char="•"/>
              <a:defRPr sz="2800"/>
            </a:lvl3pPr>
            <a:lvl4pPr marL="1828800" lvl="3" indent="-406400" algn="l">
              <a:lnSpc>
                <a:spcPct val="90000"/>
              </a:lnSpc>
              <a:spcBef>
                <a:spcPts val="500"/>
              </a:spcBef>
              <a:spcAft>
                <a:spcPts val="0"/>
              </a:spcAft>
              <a:buClr>
                <a:schemeClr val="dk1"/>
              </a:buClr>
              <a:buSzPts val="2800"/>
              <a:buChar char="•"/>
              <a:defRPr sz="2800"/>
            </a:lvl4pPr>
            <a:lvl5pPr marL="2286000" lvl="4" indent="-406400" algn="l">
              <a:lnSpc>
                <a:spcPct val="90000"/>
              </a:lnSpc>
              <a:spcBef>
                <a:spcPts val="500"/>
              </a:spcBef>
              <a:spcAft>
                <a:spcPts val="0"/>
              </a:spcAft>
              <a:buClr>
                <a:schemeClr val="dk1"/>
              </a:buClr>
              <a:buSzPts val="2800"/>
              <a:buChar char="•"/>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3"/>
          <p:cNvSpPr/>
          <p:nvPr/>
        </p:nvSpPr>
        <p:spPr>
          <a:xfrm>
            <a:off x="11112721" y="5936201"/>
            <a:ext cx="1079279" cy="921799"/>
          </a:xfrm>
          <a:custGeom>
            <a:avLst/>
            <a:gdLst/>
            <a:ahLst/>
            <a:cxnLst/>
            <a:rect l="l" t="t" r="r" b="b"/>
            <a:pathLst>
              <a:path w="1079279" h="921799" extrusionOk="0">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2" name="Google Shape;162;p33"/>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3"/>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FFFFFF"/>
              </a:buClr>
              <a:buSzPts val="1100"/>
              <a:buFont typeface="Lato"/>
              <a:buNone/>
              <a:defRPr sz="1100" b="1"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Bullets">
  <p:cSld name="White Bullets">
    <p:bg>
      <p:bgPr>
        <a:solidFill>
          <a:schemeClr val="lt1"/>
        </a:solidFill>
        <a:effectLst/>
      </p:bgPr>
    </p:bg>
    <p:spTree>
      <p:nvGrpSpPr>
        <p:cNvPr id="1"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l="59701" t="61836"/>
          <a:stretch/>
        </p:blipFill>
        <p:spPr>
          <a:xfrm>
            <a:off x="0" y="1"/>
            <a:ext cx="6096000" cy="5772963"/>
          </a:xfrm>
          <a:custGeom>
            <a:avLst/>
            <a:gdLst/>
            <a:ahLst/>
            <a:cxnLst/>
            <a:rect l="l" t="t" r="r" b="b"/>
            <a:pathLst>
              <a:path w="6096000" h="5772963" extrusionOk="0">
                <a:moveTo>
                  <a:pt x="0" y="0"/>
                </a:moveTo>
                <a:lnTo>
                  <a:pt x="6096000" y="0"/>
                </a:lnTo>
                <a:lnTo>
                  <a:pt x="6096000" y="5772963"/>
                </a:lnTo>
                <a:lnTo>
                  <a:pt x="0" y="5772963"/>
                </a:lnTo>
                <a:close/>
              </a:path>
            </a:pathLst>
          </a:custGeom>
          <a:noFill/>
          <a:ln>
            <a:noFill/>
          </a:ln>
        </p:spPr>
      </p:pic>
      <p:sp>
        <p:nvSpPr>
          <p:cNvPr id="166" name="Google Shape;166;p34"/>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Lato"/>
              <a:buNone/>
              <a:defRPr b="1" i="0" cap="none">
                <a:solidFill>
                  <a:schemeClr val="accent6"/>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4"/>
          <p:cNvSpPr txBox="1">
            <a:spLocks noGrp="1"/>
          </p:cNvSpPr>
          <p:nvPr>
            <p:ph type="body" idx="1"/>
          </p:nvPr>
        </p:nvSpPr>
        <p:spPr>
          <a:xfrm>
            <a:off x="309563" y="1290742"/>
            <a:ext cx="11577637" cy="493307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06400" algn="l">
              <a:lnSpc>
                <a:spcPct val="90000"/>
              </a:lnSpc>
              <a:spcBef>
                <a:spcPts val="500"/>
              </a:spcBef>
              <a:spcAft>
                <a:spcPts val="0"/>
              </a:spcAft>
              <a:buClr>
                <a:schemeClr val="dk1"/>
              </a:buClr>
              <a:buSzPts val="2800"/>
              <a:buChar char="•"/>
              <a:defRPr sz="2800"/>
            </a:lvl2pPr>
            <a:lvl3pPr marL="1371600" lvl="2" indent="-406400" algn="l">
              <a:lnSpc>
                <a:spcPct val="90000"/>
              </a:lnSpc>
              <a:spcBef>
                <a:spcPts val="500"/>
              </a:spcBef>
              <a:spcAft>
                <a:spcPts val="0"/>
              </a:spcAft>
              <a:buClr>
                <a:schemeClr val="dk1"/>
              </a:buClr>
              <a:buSzPts val="2800"/>
              <a:buChar char="•"/>
              <a:defRPr sz="2800"/>
            </a:lvl3pPr>
            <a:lvl4pPr marL="1828800" lvl="3" indent="-406400" algn="l">
              <a:lnSpc>
                <a:spcPct val="90000"/>
              </a:lnSpc>
              <a:spcBef>
                <a:spcPts val="500"/>
              </a:spcBef>
              <a:spcAft>
                <a:spcPts val="0"/>
              </a:spcAft>
              <a:buClr>
                <a:schemeClr val="dk1"/>
              </a:buClr>
              <a:buSzPts val="2800"/>
              <a:buChar char="•"/>
              <a:defRPr sz="2800"/>
            </a:lvl4pPr>
            <a:lvl5pPr marL="2286000" lvl="4" indent="-406400" algn="l">
              <a:lnSpc>
                <a:spcPct val="90000"/>
              </a:lnSpc>
              <a:spcBef>
                <a:spcPts val="500"/>
              </a:spcBef>
              <a:spcAft>
                <a:spcPts val="0"/>
              </a:spcAft>
              <a:buClr>
                <a:schemeClr val="dk1"/>
              </a:buClr>
              <a:buSzPts val="2800"/>
              <a:buChar char="•"/>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4"/>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4"/>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Lato"/>
              <a:buNone/>
              <a:defRPr sz="1100" b="1" i="0" u="none" strike="noStrike" cap="none">
                <a:solidFill>
                  <a:srgbClr val="00000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19"/>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9"/>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4" name="Google Shape;24;p1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35"/>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5"/>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37" name="Google Shape;37;p3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a:solidFill>
                  <a:schemeClr val="dk2"/>
                </a:solidFill>
                <a:latin typeface="Corbel"/>
                <a:ea typeface="Corbel"/>
                <a:cs typeface="Corbel"/>
                <a:sym typeface="Corbel"/>
              </a:defRPr>
            </a:lvl1pPr>
            <a:lvl2pPr marL="0" lvl="1" indent="0" algn="l">
              <a:spcBef>
                <a:spcPts val="0"/>
              </a:spcBef>
              <a:buNone/>
              <a:defRPr sz="1200" b="0">
                <a:solidFill>
                  <a:schemeClr val="dk2"/>
                </a:solidFill>
                <a:latin typeface="Corbel"/>
                <a:ea typeface="Corbel"/>
                <a:cs typeface="Corbel"/>
                <a:sym typeface="Corbel"/>
              </a:defRPr>
            </a:lvl2pPr>
            <a:lvl3pPr marL="0" lvl="2" indent="0" algn="l">
              <a:spcBef>
                <a:spcPts val="0"/>
              </a:spcBef>
              <a:buNone/>
              <a:defRPr sz="1200" b="0">
                <a:solidFill>
                  <a:schemeClr val="dk2"/>
                </a:solidFill>
                <a:latin typeface="Corbel"/>
                <a:ea typeface="Corbel"/>
                <a:cs typeface="Corbel"/>
                <a:sym typeface="Corbel"/>
              </a:defRPr>
            </a:lvl3pPr>
            <a:lvl4pPr marL="0" lvl="3" indent="0" algn="l">
              <a:spcBef>
                <a:spcPts val="0"/>
              </a:spcBef>
              <a:buNone/>
              <a:defRPr sz="1200" b="0">
                <a:solidFill>
                  <a:schemeClr val="dk2"/>
                </a:solidFill>
                <a:latin typeface="Corbel"/>
                <a:ea typeface="Corbel"/>
                <a:cs typeface="Corbel"/>
                <a:sym typeface="Corbel"/>
              </a:defRPr>
            </a:lvl4pPr>
            <a:lvl5pPr marL="0" lvl="4" indent="0" algn="l">
              <a:spcBef>
                <a:spcPts val="0"/>
              </a:spcBef>
              <a:buNone/>
              <a:defRPr sz="1200" b="0">
                <a:solidFill>
                  <a:schemeClr val="dk2"/>
                </a:solidFill>
                <a:latin typeface="Corbel"/>
                <a:ea typeface="Corbel"/>
                <a:cs typeface="Corbel"/>
                <a:sym typeface="Corbel"/>
              </a:defRPr>
            </a:lvl5pPr>
            <a:lvl6pPr marL="0" lvl="5" indent="0" algn="l">
              <a:spcBef>
                <a:spcPts val="0"/>
              </a:spcBef>
              <a:buNone/>
              <a:defRPr sz="1200" b="0">
                <a:solidFill>
                  <a:schemeClr val="dk2"/>
                </a:solidFill>
                <a:latin typeface="Corbel"/>
                <a:ea typeface="Corbel"/>
                <a:cs typeface="Corbel"/>
                <a:sym typeface="Corbel"/>
              </a:defRPr>
            </a:lvl6pPr>
            <a:lvl7pPr marL="0" lvl="6" indent="0" algn="l">
              <a:spcBef>
                <a:spcPts val="0"/>
              </a:spcBef>
              <a:buNone/>
              <a:defRPr sz="1200" b="0">
                <a:solidFill>
                  <a:schemeClr val="dk2"/>
                </a:solidFill>
                <a:latin typeface="Corbel"/>
                <a:ea typeface="Corbel"/>
                <a:cs typeface="Corbel"/>
                <a:sym typeface="Corbel"/>
              </a:defRPr>
            </a:lvl7pPr>
            <a:lvl8pPr marL="0" lvl="7" indent="0" algn="l">
              <a:spcBef>
                <a:spcPts val="0"/>
              </a:spcBef>
              <a:buNone/>
              <a:defRPr sz="1200" b="0">
                <a:solidFill>
                  <a:schemeClr val="dk2"/>
                </a:solidFill>
                <a:latin typeface="Corbel"/>
                <a:ea typeface="Corbel"/>
                <a:cs typeface="Corbel"/>
                <a:sym typeface="Corbel"/>
              </a:defRPr>
            </a:lvl8pPr>
            <a:lvl9pPr marL="0" lvl="8" indent="0" algn="l">
              <a:spcBef>
                <a:spcPts val="0"/>
              </a:spcBef>
              <a:buNone/>
              <a:defRPr sz="1200" b="0">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331075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5"/>
        <p:cNvGrpSpPr/>
        <p:nvPr/>
      </p:nvGrpSpPr>
      <p:grpSpPr>
        <a:xfrm>
          <a:off x="0" y="0"/>
          <a:ext cx="0" cy="0"/>
          <a:chOff x="0" y="0"/>
          <a:chExt cx="0" cy="0"/>
        </a:xfrm>
      </p:grpSpPr>
      <p:sp>
        <p:nvSpPr>
          <p:cNvPr id="46" name="Google Shape;46;p21"/>
          <p:cNvSpPr/>
          <p:nvPr/>
        </p:nvSpPr>
        <p:spPr>
          <a:xfrm>
            <a:off x="0" y="2184400"/>
            <a:ext cx="12192000" cy="32514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Lato"/>
              <a:ea typeface="Lato"/>
              <a:cs typeface="Lato"/>
              <a:sym typeface="Lato"/>
            </a:endParaRPr>
          </a:p>
        </p:txBody>
      </p:sp>
      <p:sp>
        <p:nvSpPr>
          <p:cNvPr id="47" name="Google Shape;47;p21"/>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Lato"/>
              <a:buNone/>
              <a:defRPr b="1" i="0">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1"/>
          <p:cNvSpPr>
            <a:spLocks noGrp="1"/>
          </p:cNvSpPr>
          <p:nvPr>
            <p:ph type="body" idx="1"/>
          </p:nvPr>
        </p:nvSpPr>
        <p:spPr>
          <a:xfrm>
            <a:off x="925606" y="1462875"/>
            <a:ext cx="4617944" cy="4705218"/>
          </a:xfrm>
          <a:prstGeom prst="ellipse">
            <a:avLst/>
          </a:prstGeom>
          <a:gradFill>
            <a:gsLst>
              <a:gs pos="0">
                <a:srgbClr val="008C9F"/>
              </a:gs>
              <a:gs pos="96000">
                <a:schemeClr val="accent3"/>
              </a:gs>
              <a:gs pos="100000">
                <a:schemeClr val="accent3"/>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lvl1pPr marL="457200" lvl="0" indent="-228600" algn="ctr">
              <a:lnSpc>
                <a:spcPct val="90000"/>
              </a:lnSpc>
              <a:spcBef>
                <a:spcPts val="1000"/>
              </a:spcBef>
              <a:spcAft>
                <a:spcPts val="0"/>
              </a:spcAft>
              <a:buClr>
                <a:schemeClr val="lt1"/>
              </a:buClr>
              <a:buSzPts val="3600"/>
              <a:buFont typeface="Arial"/>
              <a:buNone/>
              <a:defRPr sz="3600" b="1" i="0">
                <a:solidFill>
                  <a:schemeClr val="lt1"/>
                </a:solidFill>
                <a:latin typeface="Lato Black"/>
                <a:ea typeface="Lato Black"/>
                <a:cs typeface="Lato Black"/>
                <a:sym typeface="Lato Black"/>
              </a:defRPr>
            </a:lvl1pPr>
            <a:lvl2pPr marL="914400" lvl="1" indent="-228600" algn="l">
              <a:lnSpc>
                <a:spcPct val="90000"/>
              </a:lnSpc>
              <a:spcBef>
                <a:spcPts val="600"/>
              </a:spcBef>
              <a:spcAft>
                <a:spcPts val="0"/>
              </a:spcAft>
              <a:buClr>
                <a:schemeClr val="dk1"/>
              </a:buClr>
              <a:buSzPts val="1400"/>
              <a:buFont typeface="Arial"/>
              <a:buNone/>
              <a:defRPr sz="1400"/>
            </a:lvl2pPr>
            <a:lvl3pPr marL="1371600" lvl="2" indent="-228600" algn="l">
              <a:lnSpc>
                <a:spcPct val="90000"/>
              </a:lnSpc>
              <a:spcBef>
                <a:spcPts val="600"/>
              </a:spcBef>
              <a:spcAft>
                <a:spcPts val="0"/>
              </a:spcAft>
              <a:buClr>
                <a:schemeClr val="dk1"/>
              </a:buClr>
              <a:buSzPts val="1400"/>
              <a:buFont typeface="Arial"/>
              <a:buNone/>
              <a:defRPr sz="1400"/>
            </a:lvl3pPr>
            <a:lvl4pPr marL="1828800" lvl="3" indent="-228600" algn="l">
              <a:lnSpc>
                <a:spcPct val="90000"/>
              </a:lnSpc>
              <a:spcBef>
                <a:spcPts val="600"/>
              </a:spcBef>
              <a:spcAft>
                <a:spcPts val="0"/>
              </a:spcAft>
              <a:buClr>
                <a:schemeClr val="dk1"/>
              </a:buClr>
              <a:buSzPts val="1400"/>
              <a:buFont typeface="Arial"/>
              <a:buNone/>
              <a:defRPr sz="1400"/>
            </a:lvl4pPr>
            <a:lvl5pPr marL="2286000" lvl="4" indent="-228600" algn="l">
              <a:lnSpc>
                <a:spcPct val="90000"/>
              </a:lnSpc>
              <a:spcBef>
                <a:spcPts val="600"/>
              </a:spcBef>
              <a:spcAft>
                <a:spcPts val="0"/>
              </a:spcAft>
              <a:buClr>
                <a:schemeClr val="dk1"/>
              </a:buClr>
              <a:buSzPts val="1400"/>
              <a:buFont typeface="Arial"/>
              <a:buNone/>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body" idx="2"/>
          </p:nvPr>
        </p:nvSpPr>
        <p:spPr>
          <a:xfrm>
            <a:off x="6381750" y="2559574"/>
            <a:ext cx="4972050" cy="6992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000"/>
              <a:buNone/>
              <a:defRPr b="1" i="0">
                <a:solidFill>
                  <a:schemeClr val="dk1"/>
                </a:solidFill>
                <a:latin typeface="Lato Black"/>
                <a:ea typeface="Lato Black"/>
                <a:cs typeface="Lato Black"/>
                <a:sym typeface="Lato Black"/>
              </a:defRPr>
            </a:lvl1pPr>
            <a:lvl2pPr marL="914400" lvl="1" indent="-228600" algn="l">
              <a:lnSpc>
                <a:spcPct val="90000"/>
              </a:lnSpc>
              <a:spcBef>
                <a:spcPts val="500"/>
              </a:spcBef>
              <a:spcAft>
                <a:spcPts val="0"/>
              </a:spcAft>
              <a:buClr>
                <a:schemeClr val="accent1"/>
              </a:buClr>
              <a:buSzPts val="1800"/>
              <a:buNone/>
              <a:defRPr b="1" i="0">
                <a:solidFill>
                  <a:schemeClr val="dk1"/>
                </a:solidFill>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1"/>
          <p:cNvSpPr txBox="1">
            <a:spLocks noGrp="1"/>
          </p:cNvSpPr>
          <p:nvPr>
            <p:ph type="body" idx="3"/>
          </p:nvPr>
        </p:nvSpPr>
        <p:spPr>
          <a:xfrm>
            <a:off x="6381750" y="3503216"/>
            <a:ext cx="4972050" cy="6992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000"/>
              <a:buNone/>
              <a:defRPr b="1" i="0">
                <a:solidFill>
                  <a:schemeClr val="dk1"/>
                </a:solidFill>
                <a:latin typeface="Lato Black"/>
                <a:ea typeface="Lato Black"/>
                <a:cs typeface="Lato Black"/>
                <a:sym typeface="Lato Black"/>
              </a:defRPr>
            </a:lvl1pPr>
            <a:lvl2pPr marL="914400" lvl="1" indent="-228600" algn="l">
              <a:lnSpc>
                <a:spcPct val="90000"/>
              </a:lnSpc>
              <a:spcBef>
                <a:spcPts val="500"/>
              </a:spcBef>
              <a:spcAft>
                <a:spcPts val="0"/>
              </a:spcAft>
              <a:buClr>
                <a:schemeClr val="accent1"/>
              </a:buClr>
              <a:buSzPts val="1800"/>
              <a:buNone/>
              <a:defRPr b="1" i="0">
                <a:solidFill>
                  <a:schemeClr val="dk1"/>
                </a:solidFill>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1"/>
          <p:cNvSpPr txBox="1">
            <a:spLocks noGrp="1"/>
          </p:cNvSpPr>
          <p:nvPr>
            <p:ph type="body" idx="4"/>
          </p:nvPr>
        </p:nvSpPr>
        <p:spPr>
          <a:xfrm>
            <a:off x="6381750" y="4446859"/>
            <a:ext cx="4972050" cy="6992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000"/>
              <a:buNone/>
              <a:defRPr b="1" i="0">
                <a:solidFill>
                  <a:schemeClr val="dk1"/>
                </a:solidFill>
                <a:latin typeface="Lato Black"/>
                <a:ea typeface="Lato Black"/>
                <a:cs typeface="Lato Black"/>
                <a:sym typeface="Lato Black"/>
              </a:defRPr>
            </a:lvl1pPr>
            <a:lvl2pPr marL="914400" lvl="1" indent="-228600" algn="l">
              <a:lnSpc>
                <a:spcPct val="90000"/>
              </a:lnSpc>
              <a:spcBef>
                <a:spcPts val="500"/>
              </a:spcBef>
              <a:spcAft>
                <a:spcPts val="0"/>
              </a:spcAft>
              <a:buClr>
                <a:schemeClr val="accent1"/>
              </a:buClr>
              <a:buSzPts val="1800"/>
              <a:buNone/>
              <a:defRPr b="1" i="0">
                <a:solidFill>
                  <a:schemeClr val="dk1"/>
                </a:solidFill>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p:cSld name="Cover Slide">
    <p:spTree>
      <p:nvGrpSpPr>
        <p:cNvPr id="1" name="Shape 60"/>
        <p:cNvGrpSpPr/>
        <p:nvPr/>
      </p:nvGrpSpPr>
      <p:grpSpPr>
        <a:xfrm>
          <a:off x="0" y="0"/>
          <a:ext cx="0" cy="0"/>
          <a:chOff x="0" y="0"/>
          <a:chExt cx="0" cy="0"/>
        </a:xfrm>
      </p:grpSpPr>
      <p:pic>
        <p:nvPicPr>
          <p:cNvPr id="61" name="Google Shape;61;p25"/>
          <p:cNvPicPr preferRelativeResize="0"/>
          <p:nvPr/>
        </p:nvPicPr>
        <p:blipFill rotWithShape="1">
          <a:blip r:embed="rId2">
            <a:alphaModFix/>
          </a:blip>
          <a:srcRect l="49855" t="49374" r="9157" b="21949"/>
          <a:stretch/>
        </p:blipFill>
        <p:spPr>
          <a:xfrm>
            <a:off x="0" y="1"/>
            <a:ext cx="9802368" cy="6858000"/>
          </a:xfrm>
          <a:custGeom>
            <a:avLst/>
            <a:gdLst/>
            <a:ahLst/>
            <a:cxnLst/>
            <a:rect l="l" t="t" r="r" b="b"/>
            <a:pathLst>
              <a:path w="9802368" h="6858000" extrusionOk="0">
                <a:moveTo>
                  <a:pt x="0" y="0"/>
                </a:moveTo>
                <a:lnTo>
                  <a:pt x="9802368" y="0"/>
                </a:lnTo>
                <a:lnTo>
                  <a:pt x="9802368" y="6858000"/>
                </a:lnTo>
                <a:lnTo>
                  <a:pt x="0" y="6858000"/>
                </a:lnTo>
                <a:close/>
              </a:path>
            </a:pathLst>
          </a:custGeom>
          <a:noFill/>
          <a:ln>
            <a:noFill/>
          </a:ln>
        </p:spPr>
      </p:pic>
      <p:sp>
        <p:nvSpPr>
          <p:cNvPr id="62" name="Google Shape;62;p25"/>
          <p:cNvSpPr>
            <a:spLocks noGrp="1"/>
          </p:cNvSpPr>
          <p:nvPr>
            <p:ph type="pic" idx="2"/>
          </p:nvPr>
        </p:nvSpPr>
        <p:spPr>
          <a:xfrm>
            <a:off x="0" y="1"/>
            <a:ext cx="5672667" cy="5809114"/>
          </a:xfrm>
          <a:prstGeom prst="rect">
            <a:avLst/>
          </a:prstGeom>
          <a:solidFill>
            <a:schemeClr val="lt2"/>
          </a:solidFill>
          <a:ln>
            <a:noFill/>
          </a:ln>
        </p:spPr>
      </p:sp>
      <p:sp>
        <p:nvSpPr>
          <p:cNvPr id="63" name="Google Shape;63;p25"/>
          <p:cNvSpPr txBox="1">
            <a:spLocks noGrp="1"/>
          </p:cNvSpPr>
          <p:nvPr>
            <p:ph type="title"/>
          </p:nvPr>
        </p:nvSpPr>
        <p:spPr>
          <a:xfrm>
            <a:off x="5674844" y="3473201"/>
            <a:ext cx="5791200" cy="14425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ato"/>
              <a:buNone/>
              <a:defRPr b="1" i="0">
                <a:solidFill>
                  <a:schemeClr val="dk1"/>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25"/>
          <p:cNvSpPr txBox="1">
            <a:spLocks noGrp="1"/>
          </p:cNvSpPr>
          <p:nvPr>
            <p:ph type="body" idx="1"/>
          </p:nvPr>
        </p:nvSpPr>
        <p:spPr>
          <a:xfrm>
            <a:off x="5672667" y="4916488"/>
            <a:ext cx="5792788" cy="8826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7"/>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13" name="Google Shape;13;p1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5" name="Google Shape;15;p1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0" marR="0" lvl="1" indent="0" algn="l" rtl="0">
              <a:spcBef>
                <a:spcPts val="0"/>
              </a:spcBef>
              <a:buNone/>
              <a:defRPr sz="1200" b="0" i="0" u="none" strike="noStrike" cap="none">
                <a:solidFill>
                  <a:schemeClr val="lt1"/>
                </a:solidFill>
                <a:latin typeface="Corbel"/>
                <a:ea typeface="Corbel"/>
                <a:cs typeface="Corbel"/>
                <a:sym typeface="Corbel"/>
              </a:defRPr>
            </a:lvl2pPr>
            <a:lvl3pPr marL="0" marR="0" lvl="2" indent="0" algn="l" rtl="0">
              <a:spcBef>
                <a:spcPts val="0"/>
              </a:spcBef>
              <a:buNone/>
              <a:defRPr sz="1200" b="0" i="0" u="none" strike="noStrike" cap="none">
                <a:solidFill>
                  <a:schemeClr val="lt1"/>
                </a:solidFill>
                <a:latin typeface="Corbel"/>
                <a:ea typeface="Corbel"/>
                <a:cs typeface="Corbel"/>
                <a:sym typeface="Corbel"/>
              </a:defRPr>
            </a:lvl3pPr>
            <a:lvl4pPr marL="0" marR="0" lvl="3" indent="0" algn="l" rtl="0">
              <a:spcBef>
                <a:spcPts val="0"/>
              </a:spcBef>
              <a:buNone/>
              <a:defRPr sz="1200" b="0" i="0" u="none" strike="noStrike" cap="none">
                <a:solidFill>
                  <a:schemeClr val="lt1"/>
                </a:solidFill>
                <a:latin typeface="Corbel"/>
                <a:ea typeface="Corbel"/>
                <a:cs typeface="Corbel"/>
                <a:sym typeface="Corbel"/>
              </a:defRPr>
            </a:lvl4pPr>
            <a:lvl5pPr marL="0" marR="0" lvl="4" indent="0" algn="l" rtl="0">
              <a:spcBef>
                <a:spcPts val="0"/>
              </a:spcBef>
              <a:buNone/>
              <a:defRPr sz="1200" b="0" i="0" u="none" strike="noStrike" cap="none">
                <a:solidFill>
                  <a:schemeClr val="lt1"/>
                </a:solidFill>
                <a:latin typeface="Corbel"/>
                <a:ea typeface="Corbel"/>
                <a:cs typeface="Corbel"/>
                <a:sym typeface="Corbel"/>
              </a:defRPr>
            </a:lvl5pPr>
            <a:lvl6pPr marL="0" marR="0" lvl="5" indent="0" algn="l" rtl="0">
              <a:spcBef>
                <a:spcPts val="0"/>
              </a:spcBef>
              <a:buNone/>
              <a:defRPr sz="1200" b="0" i="0" u="none" strike="noStrike" cap="none">
                <a:solidFill>
                  <a:schemeClr val="lt1"/>
                </a:solidFill>
                <a:latin typeface="Corbel"/>
                <a:ea typeface="Corbel"/>
                <a:cs typeface="Corbel"/>
                <a:sym typeface="Corbel"/>
              </a:defRPr>
            </a:lvl6pPr>
            <a:lvl7pPr marL="0" marR="0" lvl="6" indent="0" algn="l" rtl="0">
              <a:spcBef>
                <a:spcPts val="0"/>
              </a:spcBef>
              <a:buNone/>
              <a:defRPr sz="1200" b="0" i="0" u="none" strike="noStrike" cap="none">
                <a:solidFill>
                  <a:schemeClr val="lt1"/>
                </a:solidFill>
                <a:latin typeface="Corbel"/>
                <a:ea typeface="Corbel"/>
                <a:cs typeface="Corbel"/>
                <a:sym typeface="Corbel"/>
              </a:defRPr>
            </a:lvl7pPr>
            <a:lvl8pPr marL="0" marR="0" lvl="7" indent="0" algn="l" rtl="0">
              <a:spcBef>
                <a:spcPts val="0"/>
              </a:spcBef>
              <a:buNone/>
              <a:defRPr sz="1200" b="0" i="0" u="none" strike="noStrike" cap="none">
                <a:solidFill>
                  <a:schemeClr val="lt1"/>
                </a:solidFill>
                <a:latin typeface="Corbel"/>
                <a:ea typeface="Corbel"/>
                <a:cs typeface="Corbel"/>
                <a:sym typeface="Corbel"/>
              </a:defRPr>
            </a:lvl8pPr>
            <a:lvl9pPr marL="0" marR="0" lvl="8" indent="0" algn="l" rtl="0">
              <a:spcBef>
                <a:spcPts val="0"/>
              </a:spcBef>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1"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0"/>
          <p:cNvSpPr txBox="1">
            <a:spLocks noGrp="1"/>
          </p:cNvSpPr>
          <p:nvPr>
            <p:ph type="body" idx="1"/>
          </p:nvPr>
        </p:nvSpPr>
        <p:spPr>
          <a:xfrm>
            <a:off x="309880" y="1123950"/>
            <a:ext cx="11577320" cy="508381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0"/>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1"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20"/>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1pPr>
            <a:lvl2pPr marL="0" marR="0" lvl="1"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2pPr>
            <a:lvl3pPr marL="0" marR="0" lvl="2"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3pPr>
            <a:lvl4pPr marL="0" marR="0" lvl="3"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4pPr>
            <a:lvl5pPr marL="0" marR="0" lvl="4"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5pPr>
            <a:lvl6pPr marL="0" marR="0" lvl="5"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6pPr>
            <a:lvl7pPr marL="0" marR="0" lvl="6"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7pPr>
            <a:lvl8pPr marL="0" marR="0" lvl="7"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8pPr>
            <a:lvl9pPr marL="0" marR="0" lvl="8" indent="0" algn="r" rtl="0">
              <a:lnSpc>
                <a:spcPct val="100000"/>
              </a:lnSpc>
              <a:spcBef>
                <a:spcPts val="0"/>
              </a:spcBef>
              <a:spcAft>
                <a:spcPts val="0"/>
              </a:spcAft>
              <a:buClr>
                <a:srgbClr val="005E72"/>
              </a:buClr>
              <a:buSzPts val="1100"/>
              <a:buFont typeface="Lato"/>
              <a:buNone/>
              <a:defRPr sz="1100" b="1" i="0" u="none" strike="noStrike" cap="none">
                <a:solidFill>
                  <a:srgbClr val="005E7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 descr="A black background with yellow dots&#10;&#10;Description automatically generated"/>
          <p:cNvPicPr preferRelativeResize="0"/>
          <p:nvPr/>
        </p:nvPicPr>
        <p:blipFill rotWithShape="1">
          <a:blip r:embed="rId3">
            <a:alphaModFix/>
          </a:blip>
          <a:srcRect l="3056" t="-42105" r="-3056" b="42104"/>
          <a:stretch/>
        </p:blipFill>
        <p:spPr>
          <a:xfrm>
            <a:off x="9381185" y="847725"/>
            <a:ext cx="2648890" cy="2895600"/>
          </a:xfrm>
          <a:prstGeom prst="rect">
            <a:avLst/>
          </a:prstGeom>
          <a:noFill/>
          <a:ln>
            <a:noFill/>
          </a:ln>
        </p:spPr>
      </p:pic>
      <p:pic>
        <p:nvPicPr>
          <p:cNvPr id="395" name="Google Shape;395;p1" descr="A group of women smiling at a table&#10;&#10;Description automatically generated"/>
          <p:cNvPicPr preferRelativeResize="0"/>
          <p:nvPr/>
        </p:nvPicPr>
        <p:blipFill rotWithShape="1">
          <a:blip r:embed="rId4">
            <a:alphaModFix/>
          </a:blip>
          <a:srcRect l="5573" t="16250" b="47566"/>
          <a:stretch/>
        </p:blipFill>
        <p:spPr>
          <a:xfrm>
            <a:off x="0" y="3743325"/>
            <a:ext cx="12192000" cy="3114675"/>
          </a:xfrm>
          <a:prstGeom prst="flowChartManualInput">
            <a:avLst/>
          </a:prstGeom>
          <a:noFill/>
          <a:ln>
            <a:noFill/>
          </a:ln>
        </p:spPr>
      </p:pic>
      <p:cxnSp>
        <p:nvCxnSpPr>
          <p:cNvPr id="396" name="Google Shape;396;p1"/>
          <p:cNvCxnSpPr/>
          <p:nvPr/>
        </p:nvCxnSpPr>
        <p:spPr>
          <a:xfrm flipH="1">
            <a:off x="204691" y="3514725"/>
            <a:ext cx="11825384" cy="590550"/>
          </a:xfrm>
          <a:prstGeom prst="straightConnector1">
            <a:avLst/>
          </a:prstGeom>
          <a:noFill/>
          <a:ln w="508000" cap="sq" cmpd="sng">
            <a:solidFill>
              <a:srgbClr val="CD3463"/>
            </a:solidFill>
            <a:prstDash val="solid"/>
            <a:round/>
            <a:headEnd type="none" w="sm" len="sm"/>
            <a:tailEnd type="none" w="sm" len="sm"/>
          </a:ln>
        </p:spPr>
      </p:cxnSp>
      <p:sp>
        <p:nvSpPr>
          <p:cNvPr id="397" name="Google Shape;397;p1"/>
          <p:cNvSpPr txBox="1"/>
          <p:nvPr/>
        </p:nvSpPr>
        <p:spPr>
          <a:xfrm>
            <a:off x="631031" y="1244524"/>
            <a:ext cx="6665120" cy="17338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200" b="0" i="0" u="none" strike="noStrike" cap="none" baseline="30000">
                <a:solidFill>
                  <a:srgbClr val="005F71"/>
                </a:solidFill>
                <a:latin typeface="Lato"/>
                <a:ea typeface="Lato"/>
                <a:cs typeface="Lato"/>
                <a:sym typeface="Lato"/>
              </a:rPr>
              <a:t>Zonta, Gender Equity, and </a:t>
            </a:r>
            <a:br>
              <a:rPr lang="en-US" sz="6200" b="0" i="0" u="none" strike="noStrike" cap="none" baseline="30000">
                <a:solidFill>
                  <a:srgbClr val="005F71"/>
                </a:solidFill>
                <a:latin typeface="Lato"/>
                <a:ea typeface="Lato"/>
                <a:cs typeface="Lato"/>
                <a:sym typeface="Lato"/>
              </a:rPr>
            </a:br>
            <a:r>
              <a:rPr lang="en-US" sz="6200" b="0" i="0" u="none" strike="noStrike" cap="none" baseline="30000">
                <a:solidFill>
                  <a:srgbClr val="005F71"/>
                </a:solidFill>
                <a:latin typeface="Lato"/>
                <a:ea typeface="Lato"/>
                <a:cs typeface="Lato"/>
                <a:sym typeface="Lato"/>
              </a:rPr>
              <a:t>a Vision for 2030 &amp; Beyond</a:t>
            </a:r>
            <a:r>
              <a:rPr lang="en-US" sz="6200" b="0" i="0" u="none" strike="noStrike" cap="none" baseline="30000">
                <a:solidFill>
                  <a:srgbClr val="000000"/>
                </a:solidFill>
                <a:latin typeface="Lato"/>
                <a:ea typeface="Lato"/>
                <a:cs typeface="Lato"/>
                <a:sym typeface="Lato"/>
              </a:rPr>
              <a:t> </a:t>
            </a:r>
            <a:br>
              <a:rPr lang="en-US" sz="5400" b="0" i="0" u="none" strike="noStrike" cap="none" baseline="30000">
                <a:solidFill>
                  <a:srgbClr val="000000"/>
                </a:solidFill>
                <a:latin typeface="Lato"/>
                <a:ea typeface="Lato"/>
                <a:cs typeface="Lato"/>
                <a:sym typeface="Lato"/>
              </a:rPr>
            </a:br>
            <a:r>
              <a:rPr lang="en-US" sz="3600" b="0" i="0" u="none" strike="noStrike" cap="none" baseline="30000">
                <a:solidFill>
                  <a:srgbClr val="000000"/>
                </a:solidFill>
                <a:latin typeface="Lato"/>
                <a:ea typeface="Lato"/>
                <a:cs typeface="Lato"/>
                <a:sym typeface="Lato"/>
              </a:rPr>
              <a:t>Strategic Plan Goals and Strategies 2023–2030</a:t>
            </a:r>
            <a:endParaRPr/>
          </a:p>
        </p:txBody>
      </p:sp>
      <p:pic>
        <p:nvPicPr>
          <p:cNvPr id="398" name="Google Shape;398;p1" descr="A black background with yellow letters&#10;&#10;Description automatically generated"/>
          <p:cNvPicPr preferRelativeResize="0"/>
          <p:nvPr/>
        </p:nvPicPr>
        <p:blipFill rotWithShape="1">
          <a:blip r:embed="rId5">
            <a:alphaModFix/>
          </a:blip>
          <a:srcRect/>
          <a:stretch/>
        </p:blipFill>
        <p:spPr>
          <a:xfrm>
            <a:off x="8351995" y="275629"/>
            <a:ext cx="3954305" cy="12894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F71"/>
              </a:buClr>
              <a:buSzPts val="4400"/>
              <a:buFont typeface="Lato"/>
              <a:buNone/>
            </a:pPr>
            <a:r>
              <a:rPr lang="en-US">
                <a:solidFill>
                  <a:srgbClr val="005F71"/>
                </a:solidFill>
              </a:rPr>
              <a:t>2023-2030: OUR GOALS</a:t>
            </a:r>
            <a:endParaRPr/>
          </a:p>
        </p:txBody>
      </p:sp>
      <p:sp>
        <p:nvSpPr>
          <p:cNvPr id="518" name="Google Shape;518;p8"/>
          <p:cNvSpPr txBox="1">
            <a:spLocks noGrp="1"/>
          </p:cNvSpPr>
          <p:nvPr>
            <p:ph type="sldNum" idx="12"/>
          </p:nvPr>
        </p:nvSpPr>
        <p:spPr>
          <a:xfrm>
            <a:off x="9448800" y="6981048"/>
            <a:ext cx="2743200" cy="21705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5E72"/>
              </a:buClr>
              <a:buSzPts val="1100"/>
              <a:buFont typeface="Lato"/>
              <a:buNone/>
            </a:pPr>
            <a:fld id="{00000000-1234-1234-1234-123412341234}" type="slidenum">
              <a:rPr lang="en-US" sz="1100" b="1" i="0" u="none" strike="noStrike" cap="none">
                <a:solidFill>
                  <a:srgbClr val="005E72"/>
                </a:solidFill>
                <a:latin typeface="Lato"/>
                <a:ea typeface="Lato"/>
                <a:cs typeface="Lato"/>
                <a:sym typeface="Lato"/>
              </a:rPr>
              <a:t>10</a:t>
            </a:fld>
            <a:endParaRPr sz="1100" b="1" i="0" u="none" strike="noStrike" cap="none">
              <a:solidFill>
                <a:srgbClr val="005E72"/>
              </a:solidFill>
              <a:latin typeface="Lato"/>
              <a:ea typeface="Lato"/>
              <a:cs typeface="Lato"/>
              <a:sym typeface="Lato"/>
            </a:endParaRPr>
          </a:p>
        </p:txBody>
      </p:sp>
      <p:sp>
        <p:nvSpPr>
          <p:cNvPr id="519" name="Google Shape;519;p8"/>
          <p:cNvSpPr txBox="1">
            <a:spLocks noGrp="1"/>
          </p:cNvSpPr>
          <p:nvPr>
            <p:ph type="body" idx="2"/>
          </p:nvPr>
        </p:nvSpPr>
        <p:spPr>
          <a:xfrm>
            <a:off x="5149725" y="2506026"/>
            <a:ext cx="6732395" cy="2218830"/>
          </a:xfrm>
          <a:prstGeom prst="rect">
            <a:avLst/>
          </a:prstGeom>
          <a:noFill/>
          <a:ln>
            <a:noFill/>
          </a:ln>
        </p:spPr>
        <p:txBody>
          <a:bodyPr spcFirstLastPara="1" wrap="square" lIns="91425" tIns="45700" rIns="91425" bIns="45700" anchor="t" anchorCtr="0">
            <a:noAutofit/>
          </a:bodyPr>
          <a:lstStyle/>
          <a:p>
            <a:pPr marL="228600" marR="0" lvl="0" indent="0" algn="ctr" rtl="0">
              <a:lnSpc>
                <a:spcPct val="120000"/>
              </a:lnSpc>
              <a:spcBef>
                <a:spcPts val="0"/>
              </a:spcBef>
              <a:spcAft>
                <a:spcPts val="0"/>
              </a:spcAft>
              <a:buClr>
                <a:srgbClr val="000000"/>
              </a:buClr>
              <a:buSzPts val="2400"/>
              <a:buFont typeface="Arial"/>
              <a:buNone/>
            </a:pPr>
            <a:r>
              <a:rPr lang="en-US" sz="2400" b="0" i="0" u="none" strike="noStrike" cap="none">
                <a:solidFill>
                  <a:srgbClr val="000000"/>
                </a:solidFill>
                <a:latin typeface="Lato"/>
                <a:ea typeface="Lato"/>
                <a:cs typeface="Lato"/>
                <a:sym typeface="Lato"/>
              </a:rPr>
              <a:t>Zonta acts as a credible and visible voice on gender equity and delivers initiatives addressing education equality, climate justice, ending gender-based violence, and ensuring women are represented in decision-making positions on an equal basis with men.</a:t>
            </a:r>
            <a:endParaRPr/>
          </a:p>
        </p:txBody>
      </p:sp>
      <p:sp>
        <p:nvSpPr>
          <p:cNvPr id="520" name="Google Shape;520;p8"/>
          <p:cNvSpPr>
            <a:spLocks noGrp="1"/>
          </p:cNvSpPr>
          <p:nvPr>
            <p:ph type="body" idx="1"/>
          </p:nvPr>
        </p:nvSpPr>
        <p:spPr>
          <a:xfrm>
            <a:off x="147957" y="1452763"/>
            <a:ext cx="4517136" cy="4516720"/>
          </a:xfrm>
          <a:prstGeom prst="ellipse">
            <a:avLst/>
          </a:prstGeom>
          <a:gradFill>
            <a:gsLst>
              <a:gs pos="0">
                <a:srgbClr val="F5BD47"/>
              </a:gs>
              <a:gs pos="96000">
                <a:srgbClr val="FED692"/>
              </a:gs>
              <a:gs pos="100000">
                <a:srgbClr val="FED692"/>
              </a:gs>
            </a:gsLst>
            <a:lin ang="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lvl="0" indent="0" algn="ctr" rtl="0">
              <a:lnSpc>
                <a:spcPct val="90000"/>
              </a:lnSpc>
              <a:spcBef>
                <a:spcPts val="0"/>
              </a:spcBef>
              <a:spcAft>
                <a:spcPts val="0"/>
              </a:spcAft>
              <a:buClr>
                <a:schemeClr val="lt1"/>
              </a:buClr>
              <a:buSzPts val="7200"/>
              <a:buFont typeface="Arial"/>
              <a:buNone/>
            </a:pPr>
            <a:r>
              <a:rPr lang="en-US" sz="7200"/>
              <a:t>1</a:t>
            </a:r>
            <a:endParaRPr/>
          </a:p>
          <a:p>
            <a:pPr marL="0" lvl="0" indent="0" algn="ctr" rtl="0">
              <a:lnSpc>
                <a:spcPct val="90000"/>
              </a:lnSpc>
              <a:spcBef>
                <a:spcPts val="1600"/>
              </a:spcBef>
              <a:spcAft>
                <a:spcPts val="0"/>
              </a:spcAft>
              <a:buClr>
                <a:schemeClr val="lt1"/>
              </a:buClr>
              <a:buSzPts val="3600"/>
              <a:buFont typeface="Arial"/>
              <a:buNone/>
            </a:pPr>
            <a:r>
              <a:rPr lang="en-US"/>
              <a:t>Credible and Visible Voice</a:t>
            </a:r>
            <a:endParaRPr/>
          </a:p>
        </p:txBody>
      </p:sp>
      <p:pic>
        <p:nvPicPr>
          <p:cNvPr id="521" name="Google Shape;521;p8" descr="A black background with yellow letters&#10;&#10;Description automatically generated"/>
          <p:cNvPicPr preferRelativeResize="0"/>
          <p:nvPr/>
        </p:nvPicPr>
        <p:blipFill rotWithShape="1">
          <a:blip r:embed="rId3">
            <a:alphaModFix/>
          </a:blip>
          <a:srcRect/>
          <a:stretch/>
        </p:blipFill>
        <p:spPr>
          <a:xfrm>
            <a:off x="8351995" y="275629"/>
            <a:ext cx="3954305" cy="1289447"/>
          </a:xfrm>
          <a:prstGeom prst="rect">
            <a:avLst/>
          </a:prstGeom>
          <a:noFill/>
          <a:ln>
            <a:noFill/>
          </a:ln>
        </p:spPr>
      </p:pic>
      <p:sp>
        <p:nvSpPr>
          <p:cNvPr id="522" name="Google Shape;522;p8"/>
          <p:cNvSpPr/>
          <p:nvPr/>
        </p:nvSpPr>
        <p:spPr>
          <a:xfrm>
            <a:off x="220632" y="221472"/>
            <a:ext cx="6642856" cy="953464"/>
          </a:xfrm>
          <a:prstGeom prst="rect">
            <a:avLst/>
          </a:prstGeom>
          <a:noFill/>
          <a:ln w="38100" cap="flat" cmpd="sng">
            <a:solidFill>
              <a:srgbClr val="F5B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3" name="Google Shape;523;p8"/>
          <p:cNvGrpSpPr/>
          <p:nvPr/>
        </p:nvGrpSpPr>
        <p:grpSpPr>
          <a:xfrm>
            <a:off x="407739" y="6222161"/>
            <a:ext cx="11540424" cy="604150"/>
            <a:chOff x="407739" y="6222161"/>
            <a:chExt cx="11540424" cy="604150"/>
          </a:xfrm>
        </p:grpSpPr>
        <p:grpSp>
          <p:nvGrpSpPr>
            <p:cNvPr id="524" name="Google Shape;524;p8"/>
            <p:cNvGrpSpPr/>
            <p:nvPr/>
          </p:nvGrpSpPr>
          <p:grpSpPr>
            <a:xfrm>
              <a:off x="3168621" y="6238224"/>
              <a:ext cx="1618244" cy="548640"/>
              <a:chOff x="2798780" y="6300735"/>
              <a:chExt cx="1618244" cy="548640"/>
            </a:xfrm>
          </p:grpSpPr>
          <p:sp>
            <p:nvSpPr>
              <p:cNvPr id="525" name="Google Shape;525;p8"/>
              <p:cNvSpPr/>
              <p:nvPr/>
            </p:nvSpPr>
            <p:spPr>
              <a:xfrm>
                <a:off x="2798780" y="6300735"/>
                <a:ext cx="548640" cy="548640"/>
              </a:xfrm>
              <a:prstGeom prst="ellipse">
                <a:avLst/>
              </a:prstGeom>
              <a:gradFill>
                <a:gsLst>
                  <a:gs pos="0">
                    <a:srgbClr val="008C9F"/>
                  </a:gs>
                  <a:gs pos="96000">
                    <a:schemeClr val="accent3"/>
                  </a:gs>
                  <a:gs pos="100000">
                    <a:schemeClr val="accent3"/>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2</a:t>
                </a:r>
                <a:endParaRPr/>
              </a:p>
            </p:txBody>
          </p:sp>
          <p:sp>
            <p:nvSpPr>
              <p:cNvPr id="526" name="Google Shape;526;p8"/>
              <p:cNvSpPr txBox="1"/>
              <p:nvPr/>
            </p:nvSpPr>
            <p:spPr>
              <a:xfrm>
                <a:off x="3156157" y="6340182"/>
                <a:ext cx="1260867" cy="46974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Club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Success</a:t>
                </a:r>
                <a:endParaRPr/>
              </a:p>
            </p:txBody>
          </p:sp>
        </p:grpSp>
        <p:grpSp>
          <p:nvGrpSpPr>
            <p:cNvPr id="527" name="Google Shape;527;p8"/>
            <p:cNvGrpSpPr/>
            <p:nvPr/>
          </p:nvGrpSpPr>
          <p:grpSpPr>
            <a:xfrm>
              <a:off x="5446315" y="6277671"/>
              <a:ext cx="2869828" cy="548640"/>
              <a:chOff x="5220002" y="6307054"/>
              <a:chExt cx="2869828" cy="548640"/>
            </a:xfrm>
          </p:grpSpPr>
          <p:sp>
            <p:nvSpPr>
              <p:cNvPr id="528" name="Google Shape;528;p8"/>
              <p:cNvSpPr txBox="1"/>
              <p:nvPr/>
            </p:nvSpPr>
            <p:spPr>
              <a:xfrm>
                <a:off x="5718596" y="6307113"/>
                <a:ext cx="2371234"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International Leadership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&amp; Sustainability</a:t>
                </a:r>
                <a:endParaRPr/>
              </a:p>
            </p:txBody>
          </p:sp>
          <p:sp>
            <p:nvSpPr>
              <p:cNvPr id="529" name="Google Shape;529;p8"/>
              <p:cNvSpPr/>
              <p:nvPr/>
            </p:nvSpPr>
            <p:spPr>
              <a:xfrm>
                <a:off x="5220002" y="6307054"/>
                <a:ext cx="548640" cy="548640"/>
              </a:xfrm>
              <a:prstGeom prst="ellipse">
                <a:avLst/>
              </a:prstGeom>
              <a:gradFill>
                <a:gsLst>
                  <a:gs pos="0">
                    <a:srgbClr val="CD3463"/>
                  </a:gs>
                  <a:gs pos="96000">
                    <a:srgbClr val="8C3F57"/>
                  </a:gs>
                  <a:gs pos="100000">
                    <a:srgbClr val="8C3F5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3</a:t>
                </a:r>
                <a:endParaRPr/>
              </a:p>
            </p:txBody>
          </p:sp>
        </p:grpSp>
        <p:grpSp>
          <p:nvGrpSpPr>
            <p:cNvPr id="530" name="Google Shape;530;p8"/>
            <p:cNvGrpSpPr/>
            <p:nvPr/>
          </p:nvGrpSpPr>
          <p:grpSpPr>
            <a:xfrm>
              <a:off x="8975594" y="6235657"/>
              <a:ext cx="2972569" cy="565885"/>
              <a:chOff x="8914631" y="6284397"/>
              <a:chExt cx="2972569" cy="565885"/>
            </a:xfrm>
          </p:grpSpPr>
          <p:sp>
            <p:nvSpPr>
              <p:cNvPr id="531" name="Google Shape;531;p8"/>
              <p:cNvSpPr txBox="1"/>
              <p:nvPr/>
            </p:nvSpPr>
            <p:spPr>
              <a:xfrm>
                <a:off x="9259721" y="6299395"/>
                <a:ext cx="2627479" cy="55088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Engagement of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Audiences and Alliances</a:t>
                </a:r>
                <a:endParaRPr/>
              </a:p>
            </p:txBody>
          </p:sp>
          <p:sp>
            <p:nvSpPr>
              <p:cNvPr id="532" name="Google Shape;532;p8"/>
              <p:cNvSpPr/>
              <p:nvPr/>
            </p:nvSpPr>
            <p:spPr>
              <a:xfrm>
                <a:off x="8914631" y="6284397"/>
                <a:ext cx="551347" cy="550887"/>
              </a:xfrm>
              <a:prstGeom prst="ellipse">
                <a:avLst/>
              </a:prstGeom>
              <a:gradFill>
                <a:gsLst>
                  <a:gs pos="0">
                    <a:srgbClr val="9B74B3"/>
                  </a:gs>
                  <a:gs pos="96000">
                    <a:srgbClr val="885BA6"/>
                  </a:gs>
                  <a:gs pos="100000">
                    <a:srgbClr val="885BA6"/>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4</a:t>
                </a:r>
                <a:endParaRPr/>
              </a:p>
            </p:txBody>
          </p:sp>
        </p:grpSp>
        <p:grpSp>
          <p:nvGrpSpPr>
            <p:cNvPr id="533" name="Google Shape;533;p8"/>
            <p:cNvGrpSpPr/>
            <p:nvPr/>
          </p:nvGrpSpPr>
          <p:grpSpPr>
            <a:xfrm>
              <a:off x="407739" y="6222161"/>
              <a:ext cx="1911216" cy="548640"/>
              <a:chOff x="63681" y="6300735"/>
              <a:chExt cx="1911216" cy="548640"/>
            </a:xfrm>
          </p:grpSpPr>
          <p:sp>
            <p:nvSpPr>
              <p:cNvPr id="534" name="Google Shape;534;p8"/>
              <p:cNvSpPr/>
              <p:nvPr/>
            </p:nvSpPr>
            <p:spPr>
              <a:xfrm>
                <a:off x="63681" y="6300735"/>
                <a:ext cx="548640" cy="548640"/>
              </a:xfrm>
              <a:prstGeom prst="ellipse">
                <a:avLst/>
              </a:prstGeom>
              <a:gradFill>
                <a:gsLst>
                  <a:gs pos="0">
                    <a:srgbClr val="FED692"/>
                  </a:gs>
                  <a:gs pos="96000">
                    <a:srgbClr val="F5BD47"/>
                  </a:gs>
                  <a:gs pos="100000">
                    <a:srgbClr val="F5BD4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1</a:t>
                </a:r>
                <a:endParaRPr/>
              </a:p>
            </p:txBody>
          </p:sp>
          <p:sp>
            <p:nvSpPr>
              <p:cNvPr id="535" name="Google Shape;535;p8"/>
              <p:cNvSpPr txBox="1"/>
              <p:nvPr/>
            </p:nvSpPr>
            <p:spPr>
              <a:xfrm>
                <a:off x="587298" y="6367592"/>
                <a:ext cx="1387599"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Credible and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Visible Voice</a:t>
                </a: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FDFFA4D4-46E4-E680-F986-51FC1958502C}"/>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327694D-2B10-7C3E-DF64-D86EF9986A71}"/>
              </a:ext>
            </a:extLst>
          </p:cNvPr>
          <p:cNvSpPr>
            <a:spLocks noGrp="1"/>
          </p:cNvSpPr>
          <p:nvPr>
            <p:ph type="body" idx="1"/>
          </p:nvPr>
        </p:nvSpPr>
        <p:spPr>
          <a:xfrm>
            <a:off x="704850" y="1270931"/>
            <a:ext cx="11577637" cy="4933079"/>
          </a:xfrm>
        </p:spPr>
        <p:txBody>
          <a:bodyPr>
            <a:normAutofit lnSpcReduction="10000"/>
          </a:bodyPr>
          <a:lstStyle/>
          <a:p>
            <a:r>
              <a:rPr lang="en-AU" dirty="0"/>
              <a:t>Education equality</a:t>
            </a:r>
          </a:p>
          <a:p>
            <a:pPr lvl="1"/>
            <a:r>
              <a:rPr lang="en-US" sz="2000" dirty="0"/>
              <a:t>key issue for individuals to have a better future</a:t>
            </a:r>
          </a:p>
          <a:p>
            <a:pPr lvl="1"/>
            <a:r>
              <a:rPr lang="en-US" sz="2000" dirty="0"/>
              <a:t>recognized human right </a:t>
            </a:r>
          </a:p>
          <a:p>
            <a:pPr lvl="1"/>
            <a:r>
              <a:rPr lang="en-US" sz="2000" dirty="0"/>
              <a:t>historically </a:t>
            </a:r>
            <a:r>
              <a:rPr lang="en-US" sz="2000" dirty="0" err="1"/>
              <a:t>Zonta</a:t>
            </a:r>
            <a:r>
              <a:rPr lang="en-US" sz="2000" dirty="0"/>
              <a:t> has been active in the field of education</a:t>
            </a:r>
          </a:p>
          <a:p>
            <a:r>
              <a:rPr lang="en-AU" dirty="0"/>
              <a:t>Climate justice</a:t>
            </a:r>
          </a:p>
          <a:p>
            <a:pPr lvl="1"/>
            <a:r>
              <a:rPr lang="en-US" sz="2000" dirty="0"/>
              <a:t>Climate change with a gendered lens</a:t>
            </a:r>
          </a:p>
          <a:p>
            <a:pPr lvl="1"/>
            <a:r>
              <a:rPr lang="en-US" sz="2000" dirty="0"/>
              <a:t>From natural disasters to food security, health, access to clean water and migration, our changing climate already has severe implications for women and girls</a:t>
            </a:r>
          </a:p>
          <a:p>
            <a:pPr lvl="1"/>
            <a:r>
              <a:rPr lang="en-US" sz="2000" dirty="0"/>
              <a:t>Risk for gender-based violence also increases</a:t>
            </a:r>
          </a:p>
          <a:p>
            <a:r>
              <a:rPr lang="en-AU" dirty="0"/>
              <a:t>Gender-based violence</a:t>
            </a:r>
          </a:p>
          <a:p>
            <a:r>
              <a:rPr lang="en-AU" dirty="0"/>
              <a:t>Women in decision making positions</a:t>
            </a:r>
          </a:p>
          <a:p>
            <a:pPr lvl="1"/>
            <a:r>
              <a:rPr lang="en-US" sz="2200" dirty="0"/>
              <a:t>Women must sit at the decision-making tables and contribute</a:t>
            </a:r>
          </a:p>
          <a:p>
            <a:pPr lvl="1"/>
            <a:r>
              <a:rPr lang="en-US" sz="2200" dirty="0" err="1"/>
              <a:t>Zonta</a:t>
            </a:r>
            <a:r>
              <a:rPr lang="en-US" sz="2200" dirty="0"/>
              <a:t> works to break glass ceilings, windows, and walls.</a:t>
            </a:r>
            <a:endParaRPr lang="en-AU" sz="2200" dirty="0"/>
          </a:p>
          <a:p>
            <a:pPr lvl="1"/>
            <a:endParaRPr lang="en-AU" dirty="0"/>
          </a:p>
        </p:txBody>
      </p:sp>
      <p:sp>
        <p:nvSpPr>
          <p:cNvPr id="540" name="Google Shape;540;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Lato"/>
              <a:buNone/>
            </a:pPr>
            <a:fld id="{00000000-1234-1234-1234-123412341234}" type="slidenum">
              <a:rPr lang="en-US" sz="1100" b="1" i="0" u="none" strike="noStrike" cap="none">
                <a:solidFill>
                  <a:srgbClr val="000000"/>
                </a:solidFill>
                <a:latin typeface="Lato"/>
                <a:ea typeface="Lato"/>
                <a:cs typeface="Lato"/>
                <a:sym typeface="Lato"/>
              </a:rPr>
              <a:t>11</a:t>
            </a:fld>
            <a:endParaRPr sz="1100" b="1" i="0" u="none" strike="noStrike" cap="none">
              <a:solidFill>
                <a:srgbClr val="000000"/>
              </a:solidFill>
              <a:latin typeface="Lato"/>
              <a:ea typeface="Lato"/>
              <a:cs typeface="Lato"/>
              <a:sym typeface="Lato"/>
            </a:endParaRPr>
          </a:p>
        </p:txBody>
      </p:sp>
      <p:sp>
        <p:nvSpPr>
          <p:cNvPr id="541" name="Google Shape;541;p9"/>
          <p:cNvSpPr/>
          <p:nvPr/>
        </p:nvSpPr>
        <p:spPr>
          <a:xfrm>
            <a:off x="0" y="-48313"/>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9"/>
          <p:cNvSpPr/>
          <p:nvPr/>
        </p:nvSpPr>
        <p:spPr>
          <a:xfrm>
            <a:off x="0" y="411425"/>
            <a:ext cx="12229361" cy="1051650"/>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3" name="Google Shape;543;p9" descr="A white arrow with black background&#10;&#10;Description automatically generated"/>
          <p:cNvPicPr preferRelativeResize="0"/>
          <p:nvPr/>
        </p:nvPicPr>
        <p:blipFill rotWithShape="1">
          <a:blip r:embed="rId3">
            <a:alphaModFix/>
          </a:blip>
          <a:srcRect l="26785" t="19844" b="20130"/>
          <a:stretch/>
        </p:blipFill>
        <p:spPr>
          <a:xfrm>
            <a:off x="0" y="411424"/>
            <a:ext cx="1282711" cy="1051649"/>
          </a:xfrm>
          <a:prstGeom prst="rect">
            <a:avLst/>
          </a:prstGeom>
          <a:noFill/>
          <a:ln>
            <a:noFill/>
          </a:ln>
        </p:spPr>
      </p:pic>
      <p:sp>
        <p:nvSpPr>
          <p:cNvPr id="544" name="Google Shape;544;p9"/>
          <p:cNvSpPr txBox="1"/>
          <p:nvPr/>
        </p:nvSpPr>
        <p:spPr>
          <a:xfrm>
            <a:off x="1388963" y="615556"/>
            <a:ext cx="10840398" cy="7016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Lato"/>
              <a:buNone/>
            </a:pPr>
            <a:r>
              <a:rPr lang="en-US" sz="4400" b="1" i="0" cap="none">
                <a:solidFill>
                  <a:schemeClr val="dk1"/>
                </a:solidFill>
                <a:latin typeface="Lato"/>
                <a:ea typeface="Lato"/>
                <a:cs typeface="Lato"/>
                <a:sym typeface="Lato"/>
              </a:rPr>
              <a:t>FOUR KEY ISSUES</a:t>
            </a:r>
            <a:endParaRPr/>
          </a:p>
        </p:txBody>
      </p:sp>
      <p:pic>
        <p:nvPicPr>
          <p:cNvPr id="548" name="Google Shape;548;p9" descr="A black background with yellow dots&#10;&#10;Description automatically generated"/>
          <p:cNvPicPr preferRelativeResize="0"/>
          <p:nvPr/>
        </p:nvPicPr>
        <p:blipFill rotWithShape="1">
          <a:blip r:embed="rId4">
            <a:alphaModFix/>
          </a:blip>
          <a:srcRect b="86311"/>
          <a:stretch/>
        </p:blipFill>
        <p:spPr>
          <a:xfrm flipH="1">
            <a:off x="-1324445" y="6461594"/>
            <a:ext cx="2648890" cy="396406"/>
          </a:xfrm>
          <a:prstGeom prst="rect">
            <a:avLst/>
          </a:prstGeom>
          <a:noFill/>
          <a:ln>
            <a:noFill/>
          </a:ln>
        </p:spPr>
      </p:pic>
      <p:pic>
        <p:nvPicPr>
          <p:cNvPr id="549" name="Google Shape;549;p9" descr="A black background with yellow dots&#10;&#10;Description automatically generated"/>
          <p:cNvPicPr preferRelativeResize="0"/>
          <p:nvPr/>
        </p:nvPicPr>
        <p:blipFill rotWithShape="1">
          <a:blip r:embed="rId4">
            <a:alphaModFix/>
          </a:blip>
          <a:srcRect b="25387"/>
          <a:stretch/>
        </p:blipFill>
        <p:spPr>
          <a:xfrm>
            <a:off x="10122449" y="-803966"/>
            <a:ext cx="1560565" cy="12728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FDFFA4D4-46E4-E680-F986-51FC1958502C}"/>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327694D-2B10-7C3E-DF64-D86EF9986A71}"/>
              </a:ext>
            </a:extLst>
          </p:cNvPr>
          <p:cNvSpPr>
            <a:spLocks noGrp="1"/>
          </p:cNvSpPr>
          <p:nvPr>
            <p:ph type="body" idx="1"/>
          </p:nvPr>
        </p:nvSpPr>
        <p:spPr>
          <a:xfrm>
            <a:off x="307181" y="1486782"/>
            <a:ext cx="11577637" cy="4647979"/>
          </a:xfrm>
        </p:spPr>
        <p:txBody>
          <a:bodyPr>
            <a:noAutofit/>
          </a:bodyPr>
          <a:lstStyle/>
          <a:p>
            <a:pPr lvl="1"/>
            <a:r>
              <a:rPr lang="en-US" dirty="0"/>
              <a:t>Provide a place for members to contribute their ideas </a:t>
            </a:r>
          </a:p>
          <a:p>
            <a:pPr lvl="2"/>
            <a:r>
              <a:rPr lang="en-US" sz="2000" dirty="0"/>
              <a:t>Focus on advocacy </a:t>
            </a:r>
          </a:p>
          <a:p>
            <a:pPr lvl="2"/>
            <a:r>
              <a:rPr lang="en-US" sz="2000" dirty="0"/>
              <a:t>Build credibility and visibility</a:t>
            </a:r>
          </a:p>
          <a:p>
            <a:pPr lvl="2"/>
            <a:r>
              <a:rPr lang="en-US" sz="2000" dirty="0"/>
              <a:t>Our actions and contributions will be global</a:t>
            </a:r>
          </a:p>
          <a:p>
            <a:pPr lvl="2"/>
            <a:endParaRPr lang="en-US" dirty="0"/>
          </a:p>
          <a:p>
            <a:pPr lvl="1"/>
            <a:r>
              <a:rPr lang="en-US" dirty="0"/>
              <a:t>Develop and deliver programs and initiatives which focus on the chosen areas</a:t>
            </a:r>
          </a:p>
          <a:p>
            <a:pPr marL="965200" lvl="2" indent="0">
              <a:buNone/>
            </a:pPr>
            <a:endParaRPr lang="en-US" dirty="0"/>
          </a:p>
          <a:p>
            <a:pPr lvl="1"/>
            <a:r>
              <a:rPr lang="en-US" dirty="0"/>
              <a:t>Expand </a:t>
            </a:r>
            <a:r>
              <a:rPr lang="en-US" dirty="0" err="1"/>
              <a:t>Zonta’s</a:t>
            </a:r>
            <a:r>
              <a:rPr lang="en-US" dirty="0"/>
              <a:t> international level content and communication strategies</a:t>
            </a:r>
          </a:p>
          <a:p>
            <a:pPr lvl="2"/>
            <a:r>
              <a:rPr lang="en-US" sz="2000" dirty="0"/>
              <a:t>Communication is the key to becoming credible and visible</a:t>
            </a:r>
          </a:p>
        </p:txBody>
      </p:sp>
      <p:sp>
        <p:nvSpPr>
          <p:cNvPr id="540" name="Google Shape;540;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Lato"/>
              <a:buNone/>
            </a:pPr>
            <a:fld id="{00000000-1234-1234-1234-123412341234}" type="slidenum">
              <a:rPr lang="en-US" sz="1100" b="1" i="0" u="none" strike="noStrike" cap="none">
                <a:solidFill>
                  <a:srgbClr val="000000"/>
                </a:solidFill>
                <a:latin typeface="Lato"/>
                <a:ea typeface="Lato"/>
                <a:cs typeface="Lato"/>
                <a:sym typeface="Lato"/>
              </a:rPr>
              <a:t>12</a:t>
            </a:fld>
            <a:endParaRPr sz="1100" b="1" i="0" u="none" strike="noStrike" cap="none">
              <a:solidFill>
                <a:srgbClr val="000000"/>
              </a:solidFill>
              <a:latin typeface="Lato"/>
              <a:ea typeface="Lato"/>
              <a:cs typeface="Lato"/>
              <a:sym typeface="Lato"/>
            </a:endParaRPr>
          </a:p>
        </p:txBody>
      </p:sp>
      <p:sp>
        <p:nvSpPr>
          <p:cNvPr id="541" name="Google Shape;541;p9"/>
          <p:cNvSpPr/>
          <p:nvPr/>
        </p:nvSpPr>
        <p:spPr>
          <a:xfrm>
            <a:off x="0" y="-48313"/>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9"/>
          <p:cNvSpPr/>
          <p:nvPr/>
        </p:nvSpPr>
        <p:spPr>
          <a:xfrm>
            <a:off x="0" y="341983"/>
            <a:ext cx="12229361" cy="1051650"/>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3" name="Google Shape;543;p9" descr="A white arrow with black background&#10;&#10;Description automatically generated"/>
          <p:cNvPicPr preferRelativeResize="0"/>
          <p:nvPr/>
        </p:nvPicPr>
        <p:blipFill rotWithShape="1">
          <a:blip r:embed="rId3">
            <a:alphaModFix/>
          </a:blip>
          <a:srcRect l="26785" t="19844" b="20130"/>
          <a:stretch/>
        </p:blipFill>
        <p:spPr>
          <a:xfrm>
            <a:off x="0" y="411424"/>
            <a:ext cx="1282711" cy="1051649"/>
          </a:xfrm>
          <a:prstGeom prst="rect">
            <a:avLst/>
          </a:prstGeom>
          <a:noFill/>
          <a:ln>
            <a:noFill/>
          </a:ln>
        </p:spPr>
      </p:pic>
      <p:sp>
        <p:nvSpPr>
          <p:cNvPr id="544" name="Google Shape;544;p9"/>
          <p:cNvSpPr txBox="1"/>
          <p:nvPr/>
        </p:nvSpPr>
        <p:spPr>
          <a:xfrm>
            <a:off x="1388963" y="615556"/>
            <a:ext cx="10840398" cy="7016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Lato"/>
              <a:buNone/>
            </a:pPr>
            <a:r>
              <a:rPr lang="en-US" sz="4400" b="1" i="0" cap="none" dirty="0">
                <a:solidFill>
                  <a:schemeClr val="dk1"/>
                </a:solidFill>
                <a:latin typeface="Lato"/>
                <a:ea typeface="Lato"/>
                <a:cs typeface="Lato"/>
                <a:sym typeface="Lato"/>
              </a:rPr>
              <a:t>THREE STRATEGIES</a:t>
            </a:r>
            <a:endParaRPr dirty="0"/>
          </a:p>
        </p:txBody>
      </p:sp>
      <p:pic>
        <p:nvPicPr>
          <p:cNvPr id="548" name="Google Shape;548;p9" descr="A black background with yellow dots&#10;&#10;Description automatically generated"/>
          <p:cNvPicPr preferRelativeResize="0"/>
          <p:nvPr/>
        </p:nvPicPr>
        <p:blipFill rotWithShape="1">
          <a:blip r:embed="rId4">
            <a:alphaModFix/>
          </a:blip>
          <a:srcRect b="86311"/>
          <a:stretch/>
        </p:blipFill>
        <p:spPr>
          <a:xfrm flipH="1">
            <a:off x="-1324445" y="6461594"/>
            <a:ext cx="2648890" cy="396406"/>
          </a:xfrm>
          <a:prstGeom prst="rect">
            <a:avLst/>
          </a:prstGeom>
          <a:noFill/>
          <a:ln>
            <a:noFill/>
          </a:ln>
        </p:spPr>
      </p:pic>
      <p:pic>
        <p:nvPicPr>
          <p:cNvPr id="549" name="Google Shape;549;p9" descr="A black background with yellow dots&#10;&#10;Description automatically generated"/>
          <p:cNvPicPr preferRelativeResize="0"/>
          <p:nvPr/>
        </p:nvPicPr>
        <p:blipFill rotWithShape="1">
          <a:blip r:embed="rId4">
            <a:alphaModFix/>
          </a:blip>
          <a:srcRect b="25387"/>
          <a:stretch/>
        </p:blipFill>
        <p:spPr>
          <a:xfrm>
            <a:off x="10122449" y="-803966"/>
            <a:ext cx="1560565" cy="1272830"/>
          </a:xfrm>
          <a:prstGeom prst="rect">
            <a:avLst/>
          </a:prstGeom>
          <a:noFill/>
          <a:ln>
            <a:noFill/>
          </a:ln>
        </p:spPr>
      </p:pic>
    </p:spTree>
    <p:extLst>
      <p:ext uri="{BB962C8B-B14F-4D97-AF65-F5344CB8AC3E}">
        <p14:creationId xmlns:p14="http://schemas.microsoft.com/office/powerpoint/2010/main" val="200086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10"/>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F71"/>
              </a:buClr>
              <a:buSzPts val="4400"/>
              <a:buFont typeface="Lato"/>
              <a:buNone/>
            </a:pPr>
            <a:r>
              <a:rPr lang="en-US">
                <a:solidFill>
                  <a:srgbClr val="005F71"/>
                </a:solidFill>
              </a:rPr>
              <a:t>2023-2030: OUR GOALS</a:t>
            </a:r>
            <a:endParaRPr/>
          </a:p>
        </p:txBody>
      </p:sp>
      <p:sp>
        <p:nvSpPr>
          <p:cNvPr id="556" name="Google Shape;556;p10"/>
          <p:cNvSpPr txBox="1">
            <a:spLocks noGrp="1"/>
          </p:cNvSpPr>
          <p:nvPr>
            <p:ph type="sldNum" idx="12"/>
          </p:nvPr>
        </p:nvSpPr>
        <p:spPr>
          <a:xfrm>
            <a:off x="9448800" y="7105841"/>
            <a:ext cx="2743200" cy="21705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5E72"/>
              </a:buClr>
              <a:buSzPts val="1100"/>
              <a:buFont typeface="Lato"/>
              <a:buNone/>
            </a:pPr>
            <a:fld id="{00000000-1234-1234-1234-123412341234}" type="slidenum">
              <a:rPr lang="en-US" sz="1100" b="1" i="0" u="none" strike="noStrike" cap="none">
                <a:solidFill>
                  <a:srgbClr val="005E72"/>
                </a:solidFill>
                <a:latin typeface="Lato"/>
                <a:ea typeface="Lato"/>
                <a:cs typeface="Lato"/>
                <a:sym typeface="Lato"/>
              </a:rPr>
              <a:t>13</a:t>
            </a:fld>
            <a:endParaRPr sz="1100" b="1" i="0" u="none" strike="noStrike" cap="none">
              <a:solidFill>
                <a:srgbClr val="005E72"/>
              </a:solidFill>
              <a:latin typeface="Lato"/>
              <a:ea typeface="Lato"/>
              <a:cs typeface="Lato"/>
              <a:sym typeface="Lato"/>
            </a:endParaRPr>
          </a:p>
        </p:txBody>
      </p:sp>
      <p:sp>
        <p:nvSpPr>
          <p:cNvPr id="557" name="Google Shape;557;p10"/>
          <p:cNvSpPr txBox="1">
            <a:spLocks noGrp="1"/>
          </p:cNvSpPr>
          <p:nvPr>
            <p:ph type="body" idx="2"/>
          </p:nvPr>
        </p:nvSpPr>
        <p:spPr>
          <a:xfrm>
            <a:off x="5139677" y="2663165"/>
            <a:ext cx="6878152" cy="2218830"/>
          </a:xfrm>
          <a:prstGeom prst="rect">
            <a:avLst/>
          </a:prstGeom>
          <a:noFill/>
          <a:ln>
            <a:noFill/>
          </a:ln>
        </p:spPr>
        <p:txBody>
          <a:bodyPr spcFirstLastPara="1" wrap="square" lIns="91425" tIns="45700" rIns="91425" bIns="45700" anchor="t" anchorCtr="0">
            <a:noAutofit/>
          </a:bodyPr>
          <a:lstStyle/>
          <a:p>
            <a:pPr marL="0" marR="0" lvl="0" indent="0" algn="ctr" rtl="0">
              <a:lnSpc>
                <a:spcPct val="154166"/>
              </a:lnSpc>
              <a:spcBef>
                <a:spcPts val="0"/>
              </a:spcBef>
              <a:spcAft>
                <a:spcPts val="0"/>
              </a:spcAft>
              <a:buClr>
                <a:srgbClr val="000000"/>
              </a:buClr>
              <a:buSzPts val="2400"/>
              <a:buFont typeface="Arial"/>
              <a:buNone/>
            </a:pPr>
            <a:r>
              <a:rPr lang="en-US" sz="2400" b="0" i="0" u="none" strike="noStrike" cap="none">
                <a:solidFill>
                  <a:srgbClr val="000000"/>
                </a:solidFill>
                <a:latin typeface="Lato"/>
                <a:ea typeface="Lato"/>
                <a:cs typeface="Lato"/>
                <a:sym typeface="Lato"/>
              </a:rPr>
              <a:t>Clubs serve as a welcoming and inspiring environment to those who wish to work to empower women and girls and create information and resources necessary to focus on the most important issues facing women and girls. </a:t>
            </a:r>
            <a:endParaRPr/>
          </a:p>
        </p:txBody>
      </p:sp>
      <p:sp>
        <p:nvSpPr>
          <p:cNvPr id="558" name="Google Shape;558;p10"/>
          <p:cNvSpPr/>
          <p:nvPr/>
        </p:nvSpPr>
        <p:spPr>
          <a:xfrm>
            <a:off x="174171" y="1294116"/>
            <a:ext cx="4540802" cy="4537017"/>
          </a:xfrm>
          <a:prstGeom prst="ellipse">
            <a:avLst/>
          </a:prstGeom>
          <a:gradFill>
            <a:gsLst>
              <a:gs pos="0">
                <a:srgbClr val="008C9F"/>
              </a:gs>
              <a:gs pos="96000">
                <a:schemeClr val="accent3"/>
              </a:gs>
              <a:gs pos="100000">
                <a:schemeClr val="accent3"/>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7200"/>
              <a:buFont typeface="Arial"/>
              <a:buNone/>
            </a:pPr>
            <a:r>
              <a:rPr lang="en-US" sz="7200" b="1" i="0">
                <a:solidFill>
                  <a:schemeClr val="lt1"/>
                </a:solidFill>
                <a:latin typeface="Lato Black"/>
                <a:ea typeface="Lato Black"/>
                <a:cs typeface="Lato Black"/>
                <a:sym typeface="Lato Black"/>
              </a:rPr>
              <a:t>2</a:t>
            </a:r>
            <a:endParaRPr/>
          </a:p>
          <a:p>
            <a:pPr marL="0" marR="0" lvl="0" indent="0" algn="ctr" rtl="0">
              <a:lnSpc>
                <a:spcPct val="90000"/>
              </a:lnSpc>
              <a:spcBef>
                <a:spcPts val="1600"/>
              </a:spcBef>
              <a:spcAft>
                <a:spcPts val="0"/>
              </a:spcAft>
              <a:buClr>
                <a:schemeClr val="lt1"/>
              </a:buClr>
              <a:buSzPts val="3600"/>
              <a:buFont typeface="Arial"/>
              <a:buNone/>
            </a:pPr>
            <a:r>
              <a:rPr lang="en-US" sz="3600" b="1" i="0">
                <a:solidFill>
                  <a:schemeClr val="lt1"/>
                </a:solidFill>
                <a:latin typeface="Lato Black"/>
                <a:ea typeface="Lato Black"/>
                <a:cs typeface="Lato Black"/>
                <a:sym typeface="Lato Black"/>
              </a:rPr>
              <a:t>Club Success</a:t>
            </a:r>
            <a:endParaRPr/>
          </a:p>
        </p:txBody>
      </p:sp>
      <p:pic>
        <p:nvPicPr>
          <p:cNvPr id="559" name="Google Shape;559;p10" descr="A black background with yellow letters&#10;&#10;Description automatically generated"/>
          <p:cNvPicPr preferRelativeResize="0"/>
          <p:nvPr/>
        </p:nvPicPr>
        <p:blipFill rotWithShape="1">
          <a:blip r:embed="rId3">
            <a:alphaModFix/>
          </a:blip>
          <a:srcRect/>
          <a:stretch/>
        </p:blipFill>
        <p:spPr>
          <a:xfrm>
            <a:off x="8351995" y="275629"/>
            <a:ext cx="3954305" cy="1289447"/>
          </a:xfrm>
          <a:prstGeom prst="rect">
            <a:avLst/>
          </a:prstGeom>
          <a:noFill/>
          <a:ln>
            <a:noFill/>
          </a:ln>
        </p:spPr>
      </p:pic>
      <p:grpSp>
        <p:nvGrpSpPr>
          <p:cNvPr id="560" name="Google Shape;560;p10"/>
          <p:cNvGrpSpPr/>
          <p:nvPr/>
        </p:nvGrpSpPr>
        <p:grpSpPr>
          <a:xfrm>
            <a:off x="407739" y="6222161"/>
            <a:ext cx="11540424" cy="604150"/>
            <a:chOff x="407739" y="6222161"/>
            <a:chExt cx="11540424" cy="604150"/>
          </a:xfrm>
        </p:grpSpPr>
        <p:grpSp>
          <p:nvGrpSpPr>
            <p:cNvPr id="561" name="Google Shape;561;p10"/>
            <p:cNvGrpSpPr/>
            <p:nvPr/>
          </p:nvGrpSpPr>
          <p:grpSpPr>
            <a:xfrm>
              <a:off x="3168621" y="6238224"/>
              <a:ext cx="1618244" cy="548640"/>
              <a:chOff x="2798780" y="6300735"/>
              <a:chExt cx="1618244" cy="548640"/>
            </a:xfrm>
          </p:grpSpPr>
          <p:sp>
            <p:nvSpPr>
              <p:cNvPr id="562" name="Google Shape;562;p10"/>
              <p:cNvSpPr/>
              <p:nvPr/>
            </p:nvSpPr>
            <p:spPr>
              <a:xfrm>
                <a:off x="2798780" y="6300735"/>
                <a:ext cx="548640" cy="548640"/>
              </a:xfrm>
              <a:prstGeom prst="ellipse">
                <a:avLst/>
              </a:prstGeom>
              <a:gradFill>
                <a:gsLst>
                  <a:gs pos="0">
                    <a:srgbClr val="008C9F"/>
                  </a:gs>
                  <a:gs pos="96000">
                    <a:schemeClr val="accent3"/>
                  </a:gs>
                  <a:gs pos="100000">
                    <a:schemeClr val="accent3"/>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2</a:t>
                </a:r>
                <a:endParaRPr/>
              </a:p>
            </p:txBody>
          </p:sp>
          <p:sp>
            <p:nvSpPr>
              <p:cNvPr id="563" name="Google Shape;563;p10"/>
              <p:cNvSpPr txBox="1"/>
              <p:nvPr/>
            </p:nvSpPr>
            <p:spPr>
              <a:xfrm>
                <a:off x="3156157" y="6340182"/>
                <a:ext cx="1260867" cy="46974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Club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Success</a:t>
                </a:r>
                <a:endParaRPr/>
              </a:p>
            </p:txBody>
          </p:sp>
        </p:grpSp>
        <p:grpSp>
          <p:nvGrpSpPr>
            <p:cNvPr id="564" name="Google Shape;564;p10"/>
            <p:cNvGrpSpPr/>
            <p:nvPr/>
          </p:nvGrpSpPr>
          <p:grpSpPr>
            <a:xfrm>
              <a:off x="5446315" y="6277671"/>
              <a:ext cx="2869828" cy="548640"/>
              <a:chOff x="5220002" y="6307054"/>
              <a:chExt cx="2869828" cy="548640"/>
            </a:xfrm>
          </p:grpSpPr>
          <p:sp>
            <p:nvSpPr>
              <p:cNvPr id="565" name="Google Shape;565;p10"/>
              <p:cNvSpPr txBox="1"/>
              <p:nvPr/>
            </p:nvSpPr>
            <p:spPr>
              <a:xfrm>
                <a:off x="5718596" y="6307113"/>
                <a:ext cx="2371234"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International Leadership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&amp; Sustainability</a:t>
                </a:r>
                <a:endParaRPr/>
              </a:p>
            </p:txBody>
          </p:sp>
          <p:sp>
            <p:nvSpPr>
              <p:cNvPr id="566" name="Google Shape;566;p10"/>
              <p:cNvSpPr/>
              <p:nvPr/>
            </p:nvSpPr>
            <p:spPr>
              <a:xfrm>
                <a:off x="5220002" y="6307054"/>
                <a:ext cx="548640" cy="548640"/>
              </a:xfrm>
              <a:prstGeom prst="ellipse">
                <a:avLst/>
              </a:prstGeom>
              <a:gradFill>
                <a:gsLst>
                  <a:gs pos="0">
                    <a:srgbClr val="CD3463"/>
                  </a:gs>
                  <a:gs pos="96000">
                    <a:srgbClr val="8C3F57"/>
                  </a:gs>
                  <a:gs pos="100000">
                    <a:srgbClr val="8C3F5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3</a:t>
                </a:r>
                <a:endParaRPr/>
              </a:p>
            </p:txBody>
          </p:sp>
        </p:grpSp>
        <p:grpSp>
          <p:nvGrpSpPr>
            <p:cNvPr id="567" name="Google Shape;567;p10"/>
            <p:cNvGrpSpPr/>
            <p:nvPr/>
          </p:nvGrpSpPr>
          <p:grpSpPr>
            <a:xfrm>
              <a:off x="8975594" y="6235657"/>
              <a:ext cx="2972569" cy="565885"/>
              <a:chOff x="8914631" y="6284397"/>
              <a:chExt cx="2972569" cy="565885"/>
            </a:xfrm>
          </p:grpSpPr>
          <p:sp>
            <p:nvSpPr>
              <p:cNvPr id="568" name="Google Shape;568;p10"/>
              <p:cNvSpPr txBox="1"/>
              <p:nvPr/>
            </p:nvSpPr>
            <p:spPr>
              <a:xfrm>
                <a:off x="9259721" y="6299395"/>
                <a:ext cx="2627479" cy="55088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Engagement of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Audiences and Alliances</a:t>
                </a:r>
                <a:endParaRPr/>
              </a:p>
            </p:txBody>
          </p:sp>
          <p:sp>
            <p:nvSpPr>
              <p:cNvPr id="569" name="Google Shape;569;p10"/>
              <p:cNvSpPr/>
              <p:nvPr/>
            </p:nvSpPr>
            <p:spPr>
              <a:xfrm>
                <a:off x="8914631" y="6284397"/>
                <a:ext cx="551347" cy="550887"/>
              </a:xfrm>
              <a:prstGeom prst="ellipse">
                <a:avLst/>
              </a:prstGeom>
              <a:gradFill>
                <a:gsLst>
                  <a:gs pos="0">
                    <a:srgbClr val="9B74B3"/>
                  </a:gs>
                  <a:gs pos="96000">
                    <a:srgbClr val="885BA6"/>
                  </a:gs>
                  <a:gs pos="100000">
                    <a:srgbClr val="885BA6"/>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4</a:t>
                </a:r>
                <a:endParaRPr/>
              </a:p>
            </p:txBody>
          </p:sp>
        </p:grpSp>
        <p:grpSp>
          <p:nvGrpSpPr>
            <p:cNvPr id="570" name="Google Shape;570;p10"/>
            <p:cNvGrpSpPr/>
            <p:nvPr/>
          </p:nvGrpSpPr>
          <p:grpSpPr>
            <a:xfrm>
              <a:off x="407739" y="6222161"/>
              <a:ext cx="1911216" cy="548640"/>
              <a:chOff x="63681" y="6300735"/>
              <a:chExt cx="1911216" cy="548640"/>
            </a:xfrm>
          </p:grpSpPr>
          <p:sp>
            <p:nvSpPr>
              <p:cNvPr id="571" name="Google Shape;571;p10"/>
              <p:cNvSpPr/>
              <p:nvPr/>
            </p:nvSpPr>
            <p:spPr>
              <a:xfrm>
                <a:off x="63681" y="6300735"/>
                <a:ext cx="548640" cy="548640"/>
              </a:xfrm>
              <a:prstGeom prst="ellipse">
                <a:avLst/>
              </a:prstGeom>
              <a:gradFill>
                <a:gsLst>
                  <a:gs pos="0">
                    <a:srgbClr val="FED692"/>
                  </a:gs>
                  <a:gs pos="96000">
                    <a:srgbClr val="F5BD47"/>
                  </a:gs>
                  <a:gs pos="100000">
                    <a:srgbClr val="F5BD4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1</a:t>
                </a:r>
                <a:endParaRPr/>
              </a:p>
            </p:txBody>
          </p:sp>
          <p:sp>
            <p:nvSpPr>
              <p:cNvPr id="572" name="Google Shape;572;p10"/>
              <p:cNvSpPr txBox="1"/>
              <p:nvPr/>
            </p:nvSpPr>
            <p:spPr>
              <a:xfrm>
                <a:off x="587298" y="6367592"/>
                <a:ext cx="1387599"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Credible and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Visible Voice</a:t>
                </a: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FDFFA4D4-46E4-E680-F986-51FC1958502C}"/>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327694D-2B10-7C3E-DF64-D86EF9986A71}"/>
              </a:ext>
            </a:extLst>
          </p:cNvPr>
          <p:cNvSpPr>
            <a:spLocks noGrp="1"/>
          </p:cNvSpPr>
          <p:nvPr>
            <p:ph type="body" idx="1"/>
          </p:nvPr>
        </p:nvSpPr>
        <p:spPr>
          <a:xfrm>
            <a:off x="391064" y="1270932"/>
            <a:ext cx="10938294" cy="4952890"/>
          </a:xfrm>
        </p:spPr>
        <p:txBody>
          <a:bodyPr>
            <a:normAutofit lnSpcReduction="10000"/>
          </a:bodyPr>
          <a:lstStyle/>
          <a:p>
            <a:r>
              <a:rPr lang="en-US" dirty="0"/>
              <a:t>Increase the focus on the value of </a:t>
            </a:r>
            <a:r>
              <a:rPr lang="en-US" dirty="0" err="1"/>
              <a:t>Zonta</a:t>
            </a:r>
            <a:r>
              <a:rPr lang="en-US" dirty="0"/>
              <a:t> clubs to deliver impact in their local communities</a:t>
            </a:r>
          </a:p>
          <a:p>
            <a:endParaRPr lang="en-US" dirty="0"/>
          </a:p>
          <a:p>
            <a:r>
              <a:rPr lang="en-US" dirty="0"/>
              <a:t>Expand the focus and support for forming and chartering new </a:t>
            </a:r>
            <a:r>
              <a:rPr lang="en-US" dirty="0" err="1"/>
              <a:t>Zonta</a:t>
            </a:r>
            <a:r>
              <a:rPr lang="en-US" dirty="0"/>
              <a:t> clubs</a:t>
            </a:r>
          </a:p>
          <a:p>
            <a:pPr lvl="1"/>
            <a:endParaRPr lang="en-US" dirty="0"/>
          </a:p>
          <a:p>
            <a:r>
              <a:rPr lang="en-US" dirty="0"/>
              <a:t>Recognize the rights of clubs and individuals to have self-determination</a:t>
            </a:r>
          </a:p>
          <a:p>
            <a:endParaRPr lang="en-US" dirty="0"/>
          </a:p>
          <a:p>
            <a:r>
              <a:rPr lang="en-US" dirty="0"/>
              <a:t>Encourage the </a:t>
            </a:r>
            <a:r>
              <a:rPr lang="en-US" dirty="0" err="1"/>
              <a:t>Zonta</a:t>
            </a:r>
            <a:r>
              <a:rPr lang="en-US" dirty="0"/>
              <a:t> Spirit for a happy and healthy club life and a diverse and inclusive environment.</a:t>
            </a:r>
            <a:endParaRPr lang="en-AU" dirty="0"/>
          </a:p>
        </p:txBody>
      </p:sp>
      <p:sp>
        <p:nvSpPr>
          <p:cNvPr id="540" name="Google Shape;540;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Lato"/>
              <a:buNone/>
            </a:pPr>
            <a:fld id="{00000000-1234-1234-1234-123412341234}" type="slidenum">
              <a:rPr lang="en-US" sz="1100" b="1" i="0" u="none" strike="noStrike" cap="none">
                <a:solidFill>
                  <a:srgbClr val="000000"/>
                </a:solidFill>
                <a:latin typeface="Lato"/>
                <a:ea typeface="Lato"/>
                <a:cs typeface="Lato"/>
                <a:sym typeface="Lato"/>
              </a:rPr>
              <a:t>14</a:t>
            </a:fld>
            <a:endParaRPr sz="1100" b="1" i="0" u="none" strike="noStrike" cap="none">
              <a:solidFill>
                <a:srgbClr val="000000"/>
              </a:solidFill>
              <a:latin typeface="Lato"/>
              <a:ea typeface="Lato"/>
              <a:cs typeface="Lato"/>
              <a:sym typeface="Lato"/>
            </a:endParaRPr>
          </a:p>
        </p:txBody>
      </p:sp>
      <p:sp>
        <p:nvSpPr>
          <p:cNvPr id="541" name="Google Shape;541;p9"/>
          <p:cNvSpPr/>
          <p:nvPr/>
        </p:nvSpPr>
        <p:spPr>
          <a:xfrm>
            <a:off x="0" y="-48313"/>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9"/>
          <p:cNvSpPr/>
          <p:nvPr/>
        </p:nvSpPr>
        <p:spPr>
          <a:xfrm>
            <a:off x="0" y="411425"/>
            <a:ext cx="12229361" cy="1051650"/>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3" name="Google Shape;543;p9" descr="A white arrow with black background&#10;&#10;Description automatically generated"/>
          <p:cNvPicPr preferRelativeResize="0"/>
          <p:nvPr/>
        </p:nvPicPr>
        <p:blipFill rotWithShape="1">
          <a:blip r:embed="rId3">
            <a:alphaModFix/>
          </a:blip>
          <a:srcRect l="26785" t="19844" b="20130"/>
          <a:stretch/>
        </p:blipFill>
        <p:spPr>
          <a:xfrm>
            <a:off x="0" y="411424"/>
            <a:ext cx="1282711" cy="1051649"/>
          </a:xfrm>
          <a:prstGeom prst="rect">
            <a:avLst/>
          </a:prstGeom>
          <a:noFill/>
          <a:ln>
            <a:noFill/>
          </a:ln>
        </p:spPr>
      </p:pic>
      <p:sp>
        <p:nvSpPr>
          <p:cNvPr id="544" name="Google Shape;544;p9"/>
          <p:cNvSpPr txBox="1"/>
          <p:nvPr/>
        </p:nvSpPr>
        <p:spPr>
          <a:xfrm>
            <a:off x="1388963" y="615556"/>
            <a:ext cx="10840398" cy="7016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Lato"/>
              <a:buNone/>
            </a:pPr>
            <a:r>
              <a:rPr lang="en-US" sz="4400" b="1" i="0" cap="none" dirty="0">
                <a:solidFill>
                  <a:schemeClr val="dk1"/>
                </a:solidFill>
                <a:latin typeface="Lato"/>
                <a:ea typeface="Lato"/>
                <a:cs typeface="Lato"/>
                <a:sym typeface="Lato"/>
              </a:rPr>
              <a:t>FOUR STRATEGIES</a:t>
            </a:r>
            <a:endParaRPr dirty="0"/>
          </a:p>
        </p:txBody>
      </p:sp>
      <p:pic>
        <p:nvPicPr>
          <p:cNvPr id="548" name="Google Shape;548;p9" descr="A black background with yellow dots&#10;&#10;Description automatically generated"/>
          <p:cNvPicPr preferRelativeResize="0"/>
          <p:nvPr/>
        </p:nvPicPr>
        <p:blipFill rotWithShape="1">
          <a:blip r:embed="rId4">
            <a:alphaModFix/>
          </a:blip>
          <a:srcRect b="86311"/>
          <a:stretch/>
        </p:blipFill>
        <p:spPr>
          <a:xfrm flipH="1">
            <a:off x="-1324445" y="6461594"/>
            <a:ext cx="2648890" cy="396406"/>
          </a:xfrm>
          <a:prstGeom prst="rect">
            <a:avLst/>
          </a:prstGeom>
          <a:noFill/>
          <a:ln>
            <a:noFill/>
          </a:ln>
        </p:spPr>
      </p:pic>
      <p:pic>
        <p:nvPicPr>
          <p:cNvPr id="549" name="Google Shape;549;p9" descr="A black background with yellow dots&#10;&#10;Description automatically generated"/>
          <p:cNvPicPr preferRelativeResize="0"/>
          <p:nvPr/>
        </p:nvPicPr>
        <p:blipFill rotWithShape="1">
          <a:blip r:embed="rId4">
            <a:alphaModFix/>
          </a:blip>
          <a:srcRect b="25387"/>
          <a:stretch/>
        </p:blipFill>
        <p:spPr>
          <a:xfrm>
            <a:off x="10122449" y="-803966"/>
            <a:ext cx="1560565" cy="1272830"/>
          </a:xfrm>
          <a:prstGeom prst="rect">
            <a:avLst/>
          </a:prstGeom>
          <a:noFill/>
          <a:ln>
            <a:noFill/>
          </a:ln>
        </p:spPr>
      </p:pic>
    </p:spTree>
    <p:extLst>
      <p:ext uri="{BB962C8B-B14F-4D97-AF65-F5344CB8AC3E}">
        <p14:creationId xmlns:p14="http://schemas.microsoft.com/office/powerpoint/2010/main" val="381988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1"/>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F71"/>
              </a:buClr>
              <a:buSzPts val="4400"/>
              <a:buFont typeface="Lato"/>
              <a:buNone/>
            </a:pPr>
            <a:r>
              <a:rPr lang="en-US">
                <a:solidFill>
                  <a:srgbClr val="005F71"/>
                </a:solidFill>
              </a:rPr>
              <a:t>2023-2030: OUR GOALS</a:t>
            </a:r>
            <a:endParaRPr/>
          </a:p>
        </p:txBody>
      </p:sp>
      <p:sp>
        <p:nvSpPr>
          <p:cNvPr id="578" name="Google Shape;578;p11"/>
          <p:cNvSpPr txBox="1">
            <a:spLocks noGrp="1"/>
          </p:cNvSpPr>
          <p:nvPr>
            <p:ph type="sldNum" idx="12"/>
          </p:nvPr>
        </p:nvSpPr>
        <p:spPr>
          <a:xfrm>
            <a:off x="9448800" y="6948024"/>
            <a:ext cx="2743200" cy="21705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5E72"/>
              </a:buClr>
              <a:buSzPts val="1100"/>
              <a:buFont typeface="Lato"/>
              <a:buNone/>
            </a:pPr>
            <a:fld id="{00000000-1234-1234-1234-123412341234}" type="slidenum">
              <a:rPr lang="en-US" sz="1100" b="1" i="0" u="none" strike="noStrike" cap="none">
                <a:solidFill>
                  <a:srgbClr val="005E72"/>
                </a:solidFill>
                <a:latin typeface="Lato"/>
                <a:ea typeface="Lato"/>
                <a:cs typeface="Lato"/>
                <a:sym typeface="Lato"/>
              </a:rPr>
              <a:t>15</a:t>
            </a:fld>
            <a:endParaRPr sz="1100" b="1" i="0" u="none" strike="noStrike" cap="none">
              <a:solidFill>
                <a:srgbClr val="005E72"/>
              </a:solidFill>
              <a:latin typeface="Lato"/>
              <a:ea typeface="Lato"/>
              <a:cs typeface="Lato"/>
              <a:sym typeface="Lato"/>
            </a:endParaRPr>
          </a:p>
        </p:txBody>
      </p:sp>
      <p:sp>
        <p:nvSpPr>
          <p:cNvPr id="579" name="Google Shape;579;p11"/>
          <p:cNvSpPr txBox="1">
            <a:spLocks noGrp="1"/>
          </p:cNvSpPr>
          <p:nvPr>
            <p:ph type="body" idx="2"/>
          </p:nvPr>
        </p:nvSpPr>
        <p:spPr>
          <a:xfrm>
            <a:off x="5139677" y="2424201"/>
            <a:ext cx="6878152" cy="2218830"/>
          </a:xfrm>
          <a:prstGeom prst="rect">
            <a:avLst/>
          </a:prstGeom>
          <a:noFill/>
          <a:ln>
            <a:noFill/>
          </a:ln>
        </p:spPr>
        <p:txBody>
          <a:bodyPr spcFirstLastPara="1" wrap="square" lIns="91425" tIns="45700" rIns="91425" bIns="45700" anchor="t" anchorCtr="0">
            <a:noAutofit/>
          </a:bodyPr>
          <a:lstStyle/>
          <a:p>
            <a:pPr marL="0" marR="0" lvl="0" indent="0" algn="ctr" rtl="0">
              <a:lnSpc>
                <a:spcPct val="154166"/>
              </a:lnSpc>
              <a:spcBef>
                <a:spcPts val="0"/>
              </a:spcBef>
              <a:spcAft>
                <a:spcPts val="0"/>
              </a:spcAft>
              <a:buClr>
                <a:srgbClr val="000000"/>
              </a:buClr>
              <a:buSzPts val="2400"/>
              <a:buFont typeface="Arial"/>
              <a:buNone/>
            </a:pPr>
            <a:r>
              <a:rPr lang="en-US" sz="2400" b="0" i="0" u="none" strike="noStrike" cap="none">
                <a:solidFill>
                  <a:srgbClr val="000000"/>
                </a:solidFill>
                <a:latin typeface="Lato"/>
                <a:ea typeface="Lato"/>
                <a:cs typeface="Lato"/>
                <a:sym typeface="Lato"/>
              </a:rPr>
              <a:t>Zonta manages its resources, including both time and money, to meet the vision and ensure the organization’s long-term viability and success. Zonta modernizes its governance structure to align with its strategic plan, ensure innovative thought and allow for effective decision-making.</a:t>
            </a:r>
            <a:endParaRPr/>
          </a:p>
        </p:txBody>
      </p:sp>
      <p:sp>
        <p:nvSpPr>
          <p:cNvPr id="580" name="Google Shape;580;p11"/>
          <p:cNvSpPr/>
          <p:nvPr/>
        </p:nvSpPr>
        <p:spPr>
          <a:xfrm>
            <a:off x="174171" y="1294116"/>
            <a:ext cx="4540802" cy="4537017"/>
          </a:xfrm>
          <a:prstGeom prst="ellipse">
            <a:avLst/>
          </a:prstGeom>
          <a:gradFill>
            <a:gsLst>
              <a:gs pos="0">
                <a:srgbClr val="D77CA0"/>
              </a:gs>
              <a:gs pos="96000">
                <a:srgbClr val="CD3463"/>
              </a:gs>
              <a:gs pos="100000">
                <a:srgbClr val="CD3463"/>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7200"/>
              <a:buFont typeface="Arial"/>
              <a:buNone/>
            </a:pPr>
            <a:r>
              <a:rPr lang="en-US" sz="7200" b="1" i="0">
                <a:solidFill>
                  <a:schemeClr val="lt1"/>
                </a:solidFill>
                <a:latin typeface="Lato Black"/>
                <a:ea typeface="Lato Black"/>
                <a:cs typeface="Lato Black"/>
                <a:sym typeface="Lato Black"/>
              </a:rPr>
              <a:t>3</a:t>
            </a:r>
            <a:endParaRPr/>
          </a:p>
          <a:p>
            <a:pPr marL="0" marR="0" lvl="0" indent="0" algn="ctr" rtl="0">
              <a:lnSpc>
                <a:spcPct val="90000"/>
              </a:lnSpc>
              <a:spcBef>
                <a:spcPts val="1600"/>
              </a:spcBef>
              <a:spcAft>
                <a:spcPts val="0"/>
              </a:spcAft>
              <a:buClr>
                <a:schemeClr val="lt1"/>
              </a:buClr>
              <a:buSzPts val="3600"/>
              <a:buFont typeface="Arial"/>
              <a:buNone/>
            </a:pPr>
            <a:r>
              <a:rPr lang="en-US" sz="3600" b="1" i="0">
                <a:solidFill>
                  <a:schemeClr val="lt1"/>
                </a:solidFill>
                <a:latin typeface="Lato Black"/>
                <a:ea typeface="Lato Black"/>
                <a:cs typeface="Lato Black"/>
                <a:sym typeface="Lato Black"/>
              </a:rPr>
              <a:t>International Leadership &amp; Success</a:t>
            </a:r>
            <a:endParaRPr/>
          </a:p>
        </p:txBody>
      </p:sp>
      <p:pic>
        <p:nvPicPr>
          <p:cNvPr id="581" name="Google Shape;581;p11" descr="A black background with yellow letters&#10;&#10;Description automatically generated"/>
          <p:cNvPicPr preferRelativeResize="0"/>
          <p:nvPr/>
        </p:nvPicPr>
        <p:blipFill rotWithShape="1">
          <a:blip r:embed="rId3">
            <a:alphaModFix/>
          </a:blip>
          <a:srcRect/>
          <a:stretch/>
        </p:blipFill>
        <p:spPr>
          <a:xfrm>
            <a:off x="8351995" y="275629"/>
            <a:ext cx="3954305" cy="1289447"/>
          </a:xfrm>
          <a:prstGeom prst="rect">
            <a:avLst/>
          </a:prstGeom>
          <a:noFill/>
          <a:ln>
            <a:noFill/>
          </a:ln>
        </p:spPr>
      </p:pic>
      <p:grpSp>
        <p:nvGrpSpPr>
          <p:cNvPr id="582" name="Google Shape;582;p11"/>
          <p:cNvGrpSpPr/>
          <p:nvPr/>
        </p:nvGrpSpPr>
        <p:grpSpPr>
          <a:xfrm>
            <a:off x="407739" y="6222161"/>
            <a:ext cx="11540424" cy="604150"/>
            <a:chOff x="407739" y="6222161"/>
            <a:chExt cx="11540424" cy="604150"/>
          </a:xfrm>
        </p:grpSpPr>
        <p:grpSp>
          <p:nvGrpSpPr>
            <p:cNvPr id="583" name="Google Shape;583;p11"/>
            <p:cNvGrpSpPr/>
            <p:nvPr/>
          </p:nvGrpSpPr>
          <p:grpSpPr>
            <a:xfrm>
              <a:off x="3168621" y="6238224"/>
              <a:ext cx="1618244" cy="548640"/>
              <a:chOff x="2798780" y="6300735"/>
              <a:chExt cx="1618244" cy="548640"/>
            </a:xfrm>
          </p:grpSpPr>
          <p:sp>
            <p:nvSpPr>
              <p:cNvPr id="584" name="Google Shape;584;p11"/>
              <p:cNvSpPr/>
              <p:nvPr/>
            </p:nvSpPr>
            <p:spPr>
              <a:xfrm>
                <a:off x="2798780" y="6300735"/>
                <a:ext cx="548640" cy="548640"/>
              </a:xfrm>
              <a:prstGeom prst="ellipse">
                <a:avLst/>
              </a:prstGeom>
              <a:gradFill>
                <a:gsLst>
                  <a:gs pos="0">
                    <a:srgbClr val="008C9F"/>
                  </a:gs>
                  <a:gs pos="96000">
                    <a:schemeClr val="accent3"/>
                  </a:gs>
                  <a:gs pos="100000">
                    <a:schemeClr val="accent3"/>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2</a:t>
                </a:r>
                <a:endParaRPr/>
              </a:p>
            </p:txBody>
          </p:sp>
          <p:sp>
            <p:nvSpPr>
              <p:cNvPr id="585" name="Google Shape;585;p11"/>
              <p:cNvSpPr txBox="1"/>
              <p:nvPr/>
            </p:nvSpPr>
            <p:spPr>
              <a:xfrm>
                <a:off x="3156157" y="6340182"/>
                <a:ext cx="1260867" cy="46974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Club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Success</a:t>
                </a:r>
                <a:endParaRPr/>
              </a:p>
            </p:txBody>
          </p:sp>
        </p:grpSp>
        <p:grpSp>
          <p:nvGrpSpPr>
            <p:cNvPr id="586" name="Google Shape;586;p11"/>
            <p:cNvGrpSpPr/>
            <p:nvPr/>
          </p:nvGrpSpPr>
          <p:grpSpPr>
            <a:xfrm>
              <a:off x="5446315" y="6277671"/>
              <a:ext cx="2869828" cy="548640"/>
              <a:chOff x="5220002" y="6307054"/>
              <a:chExt cx="2869828" cy="548640"/>
            </a:xfrm>
          </p:grpSpPr>
          <p:sp>
            <p:nvSpPr>
              <p:cNvPr id="587" name="Google Shape;587;p11"/>
              <p:cNvSpPr txBox="1"/>
              <p:nvPr/>
            </p:nvSpPr>
            <p:spPr>
              <a:xfrm>
                <a:off x="5718596" y="6307113"/>
                <a:ext cx="2371234"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International Leadership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&amp; Sustainability</a:t>
                </a:r>
                <a:endParaRPr/>
              </a:p>
            </p:txBody>
          </p:sp>
          <p:sp>
            <p:nvSpPr>
              <p:cNvPr id="588" name="Google Shape;588;p11"/>
              <p:cNvSpPr/>
              <p:nvPr/>
            </p:nvSpPr>
            <p:spPr>
              <a:xfrm>
                <a:off x="5220002" y="6307054"/>
                <a:ext cx="548640" cy="548640"/>
              </a:xfrm>
              <a:prstGeom prst="ellipse">
                <a:avLst/>
              </a:prstGeom>
              <a:gradFill>
                <a:gsLst>
                  <a:gs pos="0">
                    <a:srgbClr val="CD3463"/>
                  </a:gs>
                  <a:gs pos="96000">
                    <a:srgbClr val="8C3F57"/>
                  </a:gs>
                  <a:gs pos="100000">
                    <a:srgbClr val="8C3F5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3</a:t>
                </a:r>
                <a:endParaRPr/>
              </a:p>
            </p:txBody>
          </p:sp>
        </p:grpSp>
        <p:grpSp>
          <p:nvGrpSpPr>
            <p:cNvPr id="589" name="Google Shape;589;p11"/>
            <p:cNvGrpSpPr/>
            <p:nvPr/>
          </p:nvGrpSpPr>
          <p:grpSpPr>
            <a:xfrm>
              <a:off x="8975594" y="6235657"/>
              <a:ext cx="2972569" cy="565885"/>
              <a:chOff x="8914631" y="6284397"/>
              <a:chExt cx="2972569" cy="565885"/>
            </a:xfrm>
          </p:grpSpPr>
          <p:sp>
            <p:nvSpPr>
              <p:cNvPr id="590" name="Google Shape;590;p11"/>
              <p:cNvSpPr txBox="1"/>
              <p:nvPr/>
            </p:nvSpPr>
            <p:spPr>
              <a:xfrm>
                <a:off x="9259721" y="6299395"/>
                <a:ext cx="2627479" cy="55088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Engagement of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Audiences and Alliances</a:t>
                </a:r>
                <a:endParaRPr/>
              </a:p>
            </p:txBody>
          </p:sp>
          <p:sp>
            <p:nvSpPr>
              <p:cNvPr id="591" name="Google Shape;591;p11"/>
              <p:cNvSpPr/>
              <p:nvPr/>
            </p:nvSpPr>
            <p:spPr>
              <a:xfrm>
                <a:off x="8914631" y="6284397"/>
                <a:ext cx="551347" cy="550887"/>
              </a:xfrm>
              <a:prstGeom prst="ellipse">
                <a:avLst/>
              </a:prstGeom>
              <a:gradFill>
                <a:gsLst>
                  <a:gs pos="0">
                    <a:srgbClr val="9B74B3"/>
                  </a:gs>
                  <a:gs pos="96000">
                    <a:srgbClr val="885BA6"/>
                  </a:gs>
                  <a:gs pos="100000">
                    <a:srgbClr val="885BA6"/>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4</a:t>
                </a:r>
                <a:endParaRPr/>
              </a:p>
            </p:txBody>
          </p:sp>
        </p:grpSp>
        <p:grpSp>
          <p:nvGrpSpPr>
            <p:cNvPr id="592" name="Google Shape;592;p11"/>
            <p:cNvGrpSpPr/>
            <p:nvPr/>
          </p:nvGrpSpPr>
          <p:grpSpPr>
            <a:xfrm>
              <a:off x="407739" y="6222161"/>
              <a:ext cx="1911216" cy="548640"/>
              <a:chOff x="63681" y="6300735"/>
              <a:chExt cx="1911216" cy="548640"/>
            </a:xfrm>
          </p:grpSpPr>
          <p:sp>
            <p:nvSpPr>
              <p:cNvPr id="593" name="Google Shape;593;p11"/>
              <p:cNvSpPr/>
              <p:nvPr/>
            </p:nvSpPr>
            <p:spPr>
              <a:xfrm>
                <a:off x="63681" y="6300735"/>
                <a:ext cx="548640" cy="548640"/>
              </a:xfrm>
              <a:prstGeom prst="ellipse">
                <a:avLst/>
              </a:prstGeom>
              <a:gradFill>
                <a:gsLst>
                  <a:gs pos="0">
                    <a:srgbClr val="FED692"/>
                  </a:gs>
                  <a:gs pos="96000">
                    <a:srgbClr val="F5BD47"/>
                  </a:gs>
                  <a:gs pos="100000">
                    <a:srgbClr val="F5BD4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a:solidFill>
                      <a:schemeClr val="lt1"/>
                    </a:solidFill>
                    <a:latin typeface="Lato Black"/>
                    <a:ea typeface="Lato Black"/>
                    <a:cs typeface="Lato Black"/>
                    <a:sym typeface="Lato Black"/>
                  </a:rPr>
                  <a:t>1</a:t>
                </a:r>
                <a:endParaRPr/>
              </a:p>
            </p:txBody>
          </p:sp>
          <p:sp>
            <p:nvSpPr>
              <p:cNvPr id="594" name="Google Shape;594;p11"/>
              <p:cNvSpPr txBox="1"/>
              <p:nvPr/>
            </p:nvSpPr>
            <p:spPr>
              <a:xfrm>
                <a:off x="587298" y="6367592"/>
                <a:ext cx="1387599"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a:solidFill>
                      <a:schemeClr val="dk1"/>
                    </a:solidFill>
                    <a:latin typeface="Lato"/>
                    <a:ea typeface="Lato"/>
                    <a:cs typeface="Lato"/>
                    <a:sym typeface="Lato"/>
                  </a:rPr>
                  <a:t>Credible and </a:t>
                </a:r>
                <a:br>
                  <a:rPr lang="en-US" sz="1600" b="0" i="0">
                    <a:solidFill>
                      <a:schemeClr val="dk1"/>
                    </a:solidFill>
                    <a:latin typeface="Lato"/>
                    <a:ea typeface="Lato"/>
                    <a:cs typeface="Lato"/>
                    <a:sym typeface="Lato"/>
                  </a:rPr>
                </a:br>
                <a:r>
                  <a:rPr lang="en-US" sz="1600" b="0" i="0">
                    <a:solidFill>
                      <a:schemeClr val="dk1"/>
                    </a:solidFill>
                    <a:latin typeface="Lato"/>
                    <a:ea typeface="Lato"/>
                    <a:cs typeface="Lato"/>
                    <a:sym typeface="Lato"/>
                  </a:rPr>
                  <a:t>Visible Voice</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FDFFA4D4-46E4-E680-F986-51FC1958502C}"/>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327694D-2B10-7C3E-DF64-D86EF9986A71}"/>
              </a:ext>
            </a:extLst>
          </p:cNvPr>
          <p:cNvSpPr>
            <a:spLocks noGrp="1"/>
          </p:cNvSpPr>
          <p:nvPr>
            <p:ph type="body" idx="1"/>
          </p:nvPr>
        </p:nvSpPr>
        <p:spPr>
          <a:xfrm>
            <a:off x="391064" y="1270932"/>
            <a:ext cx="10938294" cy="4952890"/>
          </a:xfrm>
        </p:spPr>
        <p:txBody>
          <a:bodyPr>
            <a:normAutofit/>
          </a:bodyPr>
          <a:lstStyle/>
          <a:p>
            <a:r>
              <a:rPr lang="en-US" dirty="0"/>
              <a:t>Sustain current sources of revenue while evaluating operational and cost structures for the future</a:t>
            </a:r>
          </a:p>
          <a:p>
            <a:r>
              <a:rPr lang="en-US" dirty="0"/>
              <a:t>Protect </a:t>
            </a:r>
            <a:r>
              <a:rPr lang="en-US" dirty="0" err="1"/>
              <a:t>Zonta’s</a:t>
            </a:r>
            <a:r>
              <a:rPr lang="en-US" dirty="0"/>
              <a:t> assets with prudent management and a long-term view of organizational health</a:t>
            </a:r>
          </a:p>
          <a:p>
            <a:r>
              <a:rPr lang="en-US" dirty="0"/>
              <a:t>Address governance, leadership and internal structures to enable the effective achievement of our mission</a:t>
            </a:r>
          </a:p>
          <a:p>
            <a:r>
              <a:rPr lang="en-US" dirty="0"/>
              <a:t>Enhance trust in the </a:t>
            </a:r>
            <a:r>
              <a:rPr lang="en-US" dirty="0" err="1"/>
              <a:t>Zonta</a:t>
            </a:r>
            <a:r>
              <a:rPr lang="en-US" dirty="0"/>
              <a:t> Foundation for Women for its work with unique and impactful programs which will attract donations and raise new funds from diverse avenues</a:t>
            </a:r>
          </a:p>
        </p:txBody>
      </p:sp>
      <p:sp>
        <p:nvSpPr>
          <p:cNvPr id="540" name="Google Shape;540;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Lato"/>
              <a:buNone/>
            </a:pPr>
            <a:fld id="{00000000-1234-1234-1234-123412341234}" type="slidenum">
              <a:rPr lang="en-US" sz="1100" b="1" i="0" u="none" strike="noStrike" cap="none">
                <a:solidFill>
                  <a:srgbClr val="000000"/>
                </a:solidFill>
                <a:latin typeface="Lato"/>
                <a:ea typeface="Lato"/>
                <a:cs typeface="Lato"/>
                <a:sym typeface="Lato"/>
              </a:rPr>
              <a:t>16</a:t>
            </a:fld>
            <a:endParaRPr sz="1100" b="1" i="0" u="none" strike="noStrike" cap="none">
              <a:solidFill>
                <a:srgbClr val="000000"/>
              </a:solidFill>
              <a:latin typeface="Lato"/>
              <a:ea typeface="Lato"/>
              <a:cs typeface="Lato"/>
              <a:sym typeface="Lato"/>
            </a:endParaRPr>
          </a:p>
        </p:txBody>
      </p:sp>
      <p:sp>
        <p:nvSpPr>
          <p:cNvPr id="541" name="Google Shape;541;p9"/>
          <p:cNvSpPr/>
          <p:nvPr/>
        </p:nvSpPr>
        <p:spPr>
          <a:xfrm>
            <a:off x="0" y="-48313"/>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9"/>
          <p:cNvSpPr/>
          <p:nvPr/>
        </p:nvSpPr>
        <p:spPr>
          <a:xfrm>
            <a:off x="0" y="411425"/>
            <a:ext cx="12229361" cy="1051650"/>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3" name="Google Shape;543;p9" descr="A white arrow with black background&#10;&#10;Description automatically generated"/>
          <p:cNvPicPr preferRelativeResize="0"/>
          <p:nvPr/>
        </p:nvPicPr>
        <p:blipFill rotWithShape="1">
          <a:blip r:embed="rId3">
            <a:alphaModFix/>
          </a:blip>
          <a:srcRect l="26785" t="19844" b="20130"/>
          <a:stretch/>
        </p:blipFill>
        <p:spPr>
          <a:xfrm>
            <a:off x="0" y="411424"/>
            <a:ext cx="1282711" cy="1051649"/>
          </a:xfrm>
          <a:prstGeom prst="rect">
            <a:avLst/>
          </a:prstGeom>
          <a:noFill/>
          <a:ln>
            <a:noFill/>
          </a:ln>
        </p:spPr>
      </p:pic>
      <p:sp>
        <p:nvSpPr>
          <p:cNvPr id="544" name="Google Shape;544;p9"/>
          <p:cNvSpPr txBox="1"/>
          <p:nvPr/>
        </p:nvSpPr>
        <p:spPr>
          <a:xfrm>
            <a:off x="1388963" y="615556"/>
            <a:ext cx="10840398" cy="7016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Lato"/>
              <a:buNone/>
            </a:pPr>
            <a:r>
              <a:rPr lang="en-US" sz="4400" b="1" i="0" cap="none" dirty="0">
                <a:solidFill>
                  <a:schemeClr val="dk1"/>
                </a:solidFill>
                <a:latin typeface="Lato"/>
                <a:ea typeface="Lato"/>
                <a:cs typeface="Lato"/>
                <a:sym typeface="Lato"/>
              </a:rPr>
              <a:t>FOUR STRATEGIES</a:t>
            </a:r>
            <a:endParaRPr dirty="0"/>
          </a:p>
        </p:txBody>
      </p:sp>
      <p:pic>
        <p:nvPicPr>
          <p:cNvPr id="548" name="Google Shape;548;p9" descr="A black background with yellow dots&#10;&#10;Description automatically generated"/>
          <p:cNvPicPr preferRelativeResize="0"/>
          <p:nvPr/>
        </p:nvPicPr>
        <p:blipFill rotWithShape="1">
          <a:blip r:embed="rId4">
            <a:alphaModFix/>
          </a:blip>
          <a:srcRect b="86311"/>
          <a:stretch/>
        </p:blipFill>
        <p:spPr>
          <a:xfrm flipH="1">
            <a:off x="-1324445" y="6461594"/>
            <a:ext cx="2648890" cy="396406"/>
          </a:xfrm>
          <a:prstGeom prst="rect">
            <a:avLst/>
          </a:prstGeom>
          <a:noFill/>
          <a:ln>
            <a:noFill/>
          </a:ln>
        </p:spPr>
      </p:pic>
      <p:pic>
        <p:nvPicPr>
          <p:cNvPr id="549" name="Google Shape;549;p9" descr="A black background with yellow dots&#10;&#10;Description automatically generated"/>
          <p:cNvPicPr preferRelativeResize="0"/>
          <p:nvPr/>
        </p:nvPicPr>
        <p:blipFill rotWithShape="1">
          <a:blip r:embed="rId4">
            <a:alphaModFix/>
          </a:blip>
          <a:srcRect b="25387"/>
          <a:stretch/>
        </p:blipFill>
        <p:spPr>
          <a:xfrm>
            <a:off x="10122449" y="-803966"/>
            <a:ext cx="1560565" cy="1272830"/>
          </a:xfrm>
          <a:prstGeom prst="rect">
            <a:avLst/>
          </a:prstGeom>
          <a:noFill/>
          <a:ln>
            <a:noFill/>
          </a:ln>
        </p:spPr>
      </p:pic>
    </p:spTree>
    <p:extLst>
      <p:ext uri="{BB962C8B-B14F-4D97-AF65-F5344CB8AC3E}">
        <p14:creationId xmlns:p14="http://schemas.microsoft.com/office/powerpoint/2010/main" val="3563238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2"/>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F71"/>
              </a:buClr>
              <a:buSzPts val="4400"/>
              <a:buFont typeface="Lato"/>
              <a:buNone/>
            </a:pPr>
            <a:r>
              <a:rPr lang="en-US">
                <a:solidFill>
                  <a:srgbClr val="005F71"/>
                </a:solidFill>
              </a:rPr>
              <a:t>2023-2030: OUR GOALS</a:t>
            </a:r>
            <a:endParaRPr/>
          </a:p>
        </p:txBody>
      </p:sp>
      <p:sp>
        <p:nvSpPr>
          <p:cNvPr id="600" name="Google Shape;600;p12"/>
          <p:cNvSpPr txBox="1">
            <a:spLocks noGrp="1"/>
          </p:cNvSpPr>
          <p:nvPr>
            <p:ph type="sldNum" idx="12"/>
          </p:nvPr>
        </p:nvSpPr>
        <p:spPr>
          <a:xfrm>
            <a:off x="9448800" y="6948024"/>
            <a:ext cx="2743200" cy="21705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5E72"/>
              </a:buClr>
              <a:buSzPts val="1100"/>
              <a:buFont typeface="Lato"/>
              <a:buNone/>
            </a:pPr>
            <a:fld id="{00000000-1234-1234-1234-123412341234}" type="slidenum">
              <a:rPr lang="en-US" sz="1100" b="1" i="0" u="none" strike="noStrike" cap="none">
                <a:solidFill>
                  <a:srgbClr val="005E72"/>
                </a:solidFill>
                <a:latin typeface="Lato"/>
                <a:ea typeface="Lato"/>
                <a:cs typeface="Lato"/>
                <a:sym typeface="Lato"/>
              </a:rPr>
              <a:t>17</a:t>
            </a:fld>
            <a:endParaRPr sz="1100" b="1" i="0" u="none" strike="noStrike" cap="none">
              <a:solidFill>
                <a:srgbClr val="005E72"/>
              </a:solidFill>
              <a:latin typeface="Lato"/>
              <a:ea typeface="Lato"/>
              <a:cs typeface="Lato"/>
              <a:sym typeface="Lato"/>
            </a:endParaRPr>
          </a:p>
        </p:txBody>
      </p:sp>
      <p:sp>
        <p:nvSpPr>
          <p:cNvPr id="601" name="Google Shape;601;p12"/>
          <p:cNvSpPr txBox="1">
            <a:spLocks noGrp="1"/>
          </p:cNvSpPr>
          <p:nvPr>
            <p:ph type="body" idx="2"/>
          </p:nvPr>
        </p:nvSpPr>
        <p:spPr>
          <a:xfrm>
            <a:off x="5139677" y="2810974"/>
            <a:ext cx="6878152" cy="1943559"/>
          </a:xfrm>
          <a:prstGeom prst="rect">
            <a:avLst/>
          </a:prstGeom>
          <a:noFill/>
          <a:ln>
            <a:noFill/>
          </a:ln>
        </p:spPr>
        <p:txBody>
          <a:bodyPr spcFirstLastPara="1" wrap="square" lIns="91425" tIns="45700" rIns="91425" bIns="45700" anchor="t" anchorCtr="0">
            <a:noAutofit/>
          </a:bodyPr>
          <a:lstStyle/>
          <a:p>
            <a:pPr marL="0" marR="0" lvl="0" indent="0" algn="ctr" rtl="0">
              <a:lnSpc>
                <a:spcPct val="154166"/>
              </a:lnSpc>
              <a:spcBef>
                <a:spcPts val="0"/>
              </a:spcBef>
              <a:spcAft>
                <a:spcPts val="0"/>
              </a:spcAft>
              <a:buClr>
                <a:srgbClr val="000000"/>
              </a:buClr>
              <a:buSzPts val="2400"/>
              <a:buFont typeface="Arial"/>
              <a:buNone/>
            </a:pPr>
            <a:r>
              <a:rPr lang="en-US" sz="2400" b="0" i="0" u="none" strike="noStrike" cap="none">
                <a:solidFill>
                  <a:srgbClr val="000000"/>
                </a:solidFill>
                <a:latin typeface="Lato"/>
                <a:ea typeface="Lato"/>
                <a:cs typeface="Lato"/>
                <a:sym typeface="Lato"/>
              </a:rPr>
              <a:t>Zonta creates customized pathways to connect to Zonta, develops collaborations with like-minded organizations, and expands revenue streams to further our mission and extend our voice.</a:t>
            </a:r>
            <a:endParaRPr/>
          </a:p>
        </p:txBody>
      </p:sp>
      <p:sp>
        <p:nvSpPr>
          <p:cNvPr id="602" name="Google Shape;602;p12"/>
          <p:cNvSpPr/>
          <p:nvPr/>
        </p:nvSpPr>
        <p:spPr>
          <a:xfrm>
            <a:off x="174171" y="1294116"/>
            <a:ext cx="4540802" cy="4537017"/>
          </a:xfrm>
          <a:prstGeom prst="ellipse">
            <a:avLst/>
          </a:prstGeom>
          <a:gradFill>
            <a:gsLst>
              <a:gs pos="0">
                <a:srgbClr val="9B74B3"/>
              </a:gs>
              <a:gs pos="96000">
                <a:srgbClr val="885BA6"/>
              </a:gs>
              <a:gs pos="100000">
                <a:srgbClr val="885BA6"/>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7200"/>
              <a:buFont typeface="Arial"/>
              <a:buNone/>
            </a:pPr>
            <a:r>
              <a:rPr lang="en-US" sz="7200" b="1" i="0">
                <a:solidFill>
                  <a:schemeClr val="lt1"/>
                </a:solidFill>
                <a:latin typeface="Lato Black"/>
                <a:ea typeface="Lato Black"/>
                <a:cs typeface="Lato Black"/>
                <a:sym typeface="Lato Black"/>
              </a:rPr>
              <a:t>4</a:t>
            </a:r>
            <a:endParaRPr/>
          </a:p>
          <a:p>
            <a:pPr marL="0" marR="0" lvl="0" indent="0" algn="ctr" rtl="0">
              <a:lnSpc>
                <a:spcPct val="90000"/>
              </a:lnSpc>
              <a:spcBef>
                <a:spcPts val="1600"/>
              </a:spcBef>
              <a:spcAft>
                <a:spcPts val="0"/>
              </a:spcAft>
              <a:buClr>
                <a:schemeClr val="lt1"/>
              </a:buClr>
              <a:buSzPts val="3600"/>
              <a:buFont typeface="Arial"/>
              <a:buNone/>
            </a:pPr>
            <a:r>
              <a:rPr lang="en-US" sz="3600" b="1" i="0">
                <a:solidFill>
                  <a:schemeClr val="lt1"/>
                </a:solidFill>
                <a:latin typeface="Lato Black"/>
                <a:ea typeface="Lato Black"/>
                <a:cs typeface="Lato Black"/>
                <a:sym typeface="Lato Black"/>
              </a:rPr>
              <a:t>Engagement of Audiences and Alliances</a:t>
            </a:r>
            <a:endParaRPr/>
          </a:p>
        </p:txBody>
      </p:sp>
      <p:pic>
        <p:nvPicPr>
          <p:cNvPr id="603" name="Google Shape;603;p12" descr="A black background with yellow letters&#10;&#10;Description automatically generated"/>
          <p:cNvPicPr preferRelativeResize="0"/>
          <p:nvPr/>
        </p:nvPicPr>
        <p:blipFill rotWithShape="1">
          <a:blip r:embed="rId3">
            <a:alphaModFix/>
          </a:blip>
          <a:srcRect/>
          <a:stretch/>
        </p:blipFill>
        <p:spPr>
          <a:xfrm>
            <a:off x="8351995" y="275629"/>
            <a:ext cx="3954305" cy="1289447"/>
          </a:xfrm>
          <a:prstGeom prst="rect">
            <a:avLst/>
          </a:prstGeom>
          <a:noFill/>
          <a:ln>
            <a:noFill/>
          </a:ln>
        </p:spPr>
      </p:pic>
      <p:grpSp>
        <p:nvGrpSpPr>
          <p:cNvPr id="604" name="Google Shape;604;p12"/>
          <p:cNvGrpSpPr/>
          <p:nvPr/>
        </p:nvGrpSpPr>
        <p:grpSpPr>
          <a:xfrm>
            <a:off x="2726022" y="6000432"/>
            <a:ext cx="2134027" cy="815357"/>
            <a:chOff x="2652986" y="5859347"/>
            <a:chExt cx="2134027" cy="815357"/>
          </a:xfrm>
        </p:grpSpPr>
        <p:sp>
          <p:nvSpPr>
            <p:cNvPr id="605" name="Google Shape;605;p12"/>
            <p:cNvSpPr/>
            <p:nvPr/>
          </p:nvSpPr>
          <p:spPr>
            <a:xfrm>
              <a:off x="2652986" y="5859347"/>
              <a:ext cx="816038" cy="815357"/>
            </a:xfrm>
            <a:prstGeom prst="ellipse">
              <a:avLst/>
            </a:prstGeom>
            <a:gradFill>
              <a:gsLst>
                <a:gs pos="0">
                  <a:srgbClr val="008C9F"/>
                </a:gs>
                <a:gs pos="96000">
                  <a:schemeClr val="accent3"/>
                </a:gs>
                <a:gs pos="100000">
                  <a:schemeClr val="accent3"/>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1" i="0">
                  <a:solidFill>
                    <a:schemeClr val="lt1"/>
                  </a:solidFill>
                  <a:latin typeface="Lato Black"/>
                  <a:ea typeface="Lato Black"/>
                  <a:cs typeface="Lato Black"/>
                  <a:sym typeface="Lato Black"/>
                </a:rPr>
                <a:t>2</a:t>
              </a:r>
              <a:endParaRPr/>
            </a:p>
          </p:txBody>
        </p:sp>
        <p:sp>
          <p:nvSpPr>
            <p:cNvPr id="606" name="Google Shape;606;p12"/>
            <p:cNvSpPr txBox="1"/>
            <p:nvPr/>
          </p:nvSpPr>
          <p:spPr>
            <a:xfrm>
              <a:off x="3214701" y="5941256"/>
              <a:ext cx="1572312" cy="6515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000" b="0" i="0">
                  <a:solidFill>
                    <a:schemeClr val="dk1"/>
                  </a:solidFill>
                  <a:latin typeface="Lato"/>
                  <a:ea typeface="Lato"/>
                  <a:cs typeface="Lato"/>
                  <a:sym typeface="Lato"/>
                </a:rPr>
                <a:t>Club Success</a:t>
              </a:r>
              <a:endParaRPr/>
            </a:p>
          </p:txBody>
        </p:sp>
      </p:grpSp>
      <p:grpSp>
        <p:nvGrpSpPr>
          <p:cNvPr id="607" name="Google Shape;607;p12"/>
          <p:cNvGrpSpPr/>
          <p:nvPr/>
        </p:nvGrpSpPr>
        <p:grpSpPr>
          <a:xfrm>
            <a:off x="5126991" y="6000432"/>
            <a:ext cx="3392651" cy="815357"/>
            <a:chOff x="5184231" y="5894381"/>
            <a:chExt cx="3392651" cy="815357"/>
          </a:xfrm>
        </p:grpSpPr>
        <p:sp>
          <p:nvSpPr>
            <p:cNvPr id="608" name="Google Shape;608;p12"/>
            <p:cNvSpPr txBox="1"/>
            <p:nvPr/>
          </p:nvSpPr>
          <p:spPr>
            <a:xfrm>
              <a:off x="5954013" y="6048694"/>
              <a:ext cx="2622869"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a:solidFill>
                    <a:schemeClr val="dk1"/>
                  </a:solidFill>
                  <a:latin typeface="Lato"/>
                  <a:ea typeface="Lato"/>
                  <a:cs typeface="Lato"/>
                  <a:sym typeface="Lato"/>
                </a:rPr>
                <a:t>International Leadership </a:t>
              </a:r>
              <a:br>
                <a:rPr lang="en-US" sz="1800" b="0" i="0">
                  <a:solidFill>
                    <a:schemeClr val="dk1"/>
                  </a:solidFill>
                  <a:latin typeface="Lato"/>
                  <a:ea typeface="Lato"/>
                  <a:cs typeface="Lato"/>
                  <a:sym typeface="Lato"/>
                </a:rPr>
              </a:br>
              <a:r>
                <a:rPr lang="en-US" sz="1800" b="0" i="0">
                  <a:solidFill>
                    <a:schemeClr val="dk1"/>
                  </a:solidFill>
                  <a:latin typeface="Lato"/>
                  <a:ea typeface="Lato"/>
                  <a:cs typeface="Lato"/>
                  <a:sym typeface="Lato"/>
                </a:rPr>
                <a:t>&amp; Sustainability</a:t>
              </a:r>
              <a:endParaRPr/>
            </a:p>
          </p:txBody>
        </p:sp>
        <p:sp>
          <p:nvSpPr>
            <p:cNvPr id="609" name="Google Shape;609;p12"/>
            <p:cNvSpPr/>
            <p:nvPr/>
          </p:nvSpPr>
          <p:spPr>
            <a:xfrm>
              <a:off x="5184231" y="5894381"/>
              <a:ext cx="816038" cy="815357"/>
            </a:xfrm>
            <a:prstGeom prst="ellipse">
              <a:avLst/>
            </a:prstGeom>
            <a:gradFill>
              <a:gsLst>
                <a:gs pos="0">
                  <a:srgbClr val="CD3463"/>
                </a:gs>
                <a:gs pos="96000">
                  <a:srgbClr val="8C3F57"/>
                </a:gs>
                <a:gs pos="100000">
                  <a:srgbClr val="8C3F5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1" i="0">
                  <a:solidFill>
                    <a:schemeClr val="lt1"/>
                  </a:solidFill>
                  <a:latin typeface="Lato Black"/>
                  <a:ea typeface="Lato Black"/>
                  <a:cs typeface="Lato Black"/>
                  <a:sym typeface="Lato Black"/>
                </a:rPr>
                <a:t>3</a:t>
              </a:r>
              <a:endParaRPr/>
            </a:p>
          </p:txBody>
        </p:sp>
      </p:grpSp>
      <p:grpSp>
        <p:nvGrpSpPr>
          <p:cNvPr id="610" name="Google Shape;610;p12"/>
          <p:cNvGrpSpPr/>
          <p:nvPr/>
        </p:nvGrpSpPr>
        <p:grpSpPr>
          <a:xfrm>
            <a:off x="8786583" y="6000432"/>
            <a:ext cx="3405417" cy="815357"/>
            <a:chOff x="8786583" y="5868352"/>
            <a:chExt cx="3405417" cy="815357"/>
          </a:xfrm>
        </p:grpSpPr>
        <p:sp>
          <p:nvSpPr>
            <p:cNvPr id="611" name="Google Shape;611;p12"/>
            <p:cNvSpPr txBox="1"/>
            <p:nvPr/>
          </p:nvSpPr>
          <p:spPr>
            <a:xfrm>
              <a:off x="9564521" y="6000587"/>
              <a:ext cx="2627479" cy="550887"/>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800"/>
                <a:buFont typeface="Arial"/>
                <a:buNone/>
              </a:pPr>
              <a:r>
                <a:rPr lang="en-US" sz="1800" b="0" i="0">
                  <a:solidFill>
                    <a:schemeClr val="dk1"/>
                  </a:solidFill>
                  <a:latin typeface="Lato"/>
                  <a:ea typeface="Lato"/>
                  <a:cs typeface="Lato"/>
                  <a:sym typeface="Lato"/>
                </a:rPr>
                <a:t>Engagement of </a:t>
              </a:r>
              <a:br>
                <a:rPr lang="en-US" sz="1800" b="0" i="0">
                  <a:solidFill>
                    <a:schemeClr val="dk1"/>
                  </a:solidFill>
                  <a:latin typeface="Lato"/>
                  <a:ea typeface="Lato"/>
                  <a:cs typeface="Lato"/>
                  <a:sym typeface="Lato"/>
                </a:rPr>
              </a:br>
              <a:r>
                <a:rPr lang="en-US" sz="1800" b="0" i="0">
                  <a:solidFill>
                    <a:schemeClr val="dk1"/>
                  </a:solidFill>
                  <a:latin typeface="Lato"/>
                  <a:ea typeface="Lato"/>
                  <a:cs typeface="Lato"/>
                  <a:sym typeface="Lato"/>
                </a:rPr>
                <a:t>Audiences and Alliances</a:t>
              </a:r>
              <a:endParaRPr/>
            </a:p>
          </p:txBody>
        </p:sp>
        <p:sp>
          <p:nvSpPr>
            <p:cNvPr id="612" name="Google Shape;612;p12"/>
            <p:cNvSpPr/>
            <p:nvPr/>
          </p:nvSpPr>
          <p:spPr>
            <a:xfrm>
              <a:off x="8786583" y="5868352"/>
              <a:ext cx="816038" cy="815357"/>
            </a:xfrm>
            <a:prstGeom prst="ellipse">
              <a:avLst/>
            </a:prstGeom>
            <a:gradFill>
              <a:gsLst>
                <a:gs pos="0">
                  <a:srgbClr val="9B74B3"/>
                </a:gs>
                <a:gs pos="96000">
                  <a:srgbClr val="885BA6"/>
                </a:gs>
                <a:gs pos="100000">
                  <a:srgbClr val="885BA6"/>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1" i="0">
                  <a:solidFill>
                    <a:schemeClr val="lt1"/>
                  </a:solidFill>
                  <a:latin typeface="Lato Black"/>
                  <a:ea typeface="Lato Black"/>
                  <a:cs typeface="Lato Black"/>
                  <a:sym typeface="Lato Black"/>
                </a:rPr>
                <a:t>4</a:t>
              </a:r>
              <a:endParaRPr/>
            </a:p>
          </p:txBody>
        </p:sp>
      </p:grpSp>
      <p:grpSp>
        <p:nvGrpSpPr>
          <p:cNvPr id="613" name="Google Shape;613;p12"/>
          <p:cNvGrpSpPr/>
          <p:nvPr/>
        </p:nvGrpSpPr>
        <p:grpSpPr>
          <a:xfrm>
            <a:off x="84992" y="6000432"/>
            <a:ext cx="2374088" cy="815357"/>
            <a:chOff x="84992" y="5846075"/>
            <a:chExt cx="2374088" cy="815357"/>
          </a:xfrm>
        </p:grpSpPr>
        <p:sp>
          <p:nvSpPr>
            <p:cNvPr id="614" name="Google Shape;614;p12"/>
            <p:cNvSpPr/>
            <p:nvPr/>
          </p:nvSpPr>
          <p:spPr>
            <a:xfrm>
              <a:off x="84992" y="5846075"/>
              <a:ext cx="816038" cy="815357"/>
            </a:xfrm>
            <a:prstGeom prst="ellipse">
              <a:avLst/>
            </a:prstGeom>
            <a:gradFill>
              <a:gsLst>
                <a:gs pos="0">
                  <a:srgbClr val="FED692"/>
                </a:gs>
                <a:gs pos="96000">
                  <a:srgbClr val="F5BD47"/>
                </a:gs>
                <a:gs pos="100000">
                  <a:srgbClr val="F5BD47"/>
                </a:gs>
              </a:gsLst>
              <a:lin ang="1620000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1" i="0">
                  <a:solidFill>
                    <a:schemeClr val="lt1"/>
                  </a:solidFill>
                  <a:latin typeface="Lato Black"/>
                  <a:ea typeface="Lato Black"/>
                  <a:cs typeface="Lato Black"/>
                  <a:sym typeface="Lato Black"/>
                </a:rPr>
                <a:t>1</a:t>
              </a:r>
              <a:endParaRPr/>
            </a:p>
          </p:txBody>
        </p:sp>
        <p:sp>
          <p:nvSpPr>
            <p:cNvPr id="615" name="Google Shape;615;p12"/>
            <p:cNvSpPr txBox="1"/>
            <p:nvPr/>
          </p:nvSpPr>
          <p:spPr>
            <a:xfrm>
              <a:off x="834177" y="6012862"/>
              <a:ext cx="1624903" cy="4817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a:solidFill>
                    <a:schemeClr val="dk1"/>
                  </a:solidFill>
                  <a:latin typeface="Lato"/>
                  <a:ea typeface="Lato"/>
                  <a:cs typeface="Lato"/>
                  <a:sym typeface="Lato"/>
                </a:rPr>
                <a:t>Credible and </a:t>
              </a:r>
              <a:br>
                <a:rPr lang="en-US" sz="1800" b="0" i="0">
                  <a:solidFill>
                    <a:schemeClr val="dk1"/>
                  </a:solidFill>
                  <a:latin typeface="Lato"/>
                  <a:ea typeface="Lato"/>
                  <a:cs typeface="Lato"/>
                  <a:sym typeface="Lato"/>
                </a:rPr>
              </a:br>
              <a:r>
                <a:rPr lang="en-US" sz="1800" b="0" i="0">
                  <a:solidFill>
                    <a:schemeClr val="dk1"/>
                  </a:solidFill>
                  <a:latin typeface="Lato"/>
                  <a:ea typeface="Lato"/>
                  <a:cs typeface="Lato"/>
                  <a:sym typeface="Lato"/>
                </a:rPr>
                <a:t>Visible Voice</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FDFFA4D4-46E4-E680-F986-51FC1958502C}"/>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327694D-2B10-7C3E-DF64-D86EF9986A71}"/>
              </a:ext>
            </a:extLst>
          </p:cNvPr>
          <p:cNvSpPr>
            <a:spLocks noGrp="1"/>
          </p:cNvSpPr>
          <p:nvPr>
            <p:ph type="body" idx="1"/>
          </p:nvPr>
        </p:nvSpPr>
        <p:spPr>
          <a:xfrm>
            <a:off x="391064" y="1539985"/>
            <a:ext cx="10938294" cy="4952890"/>
          </a:xfrm>
        </p:spPr>
        <p:txBody>
          <a:bodyPr>
            <a:normAutofit/>
          </a:bodyPr>
          <a:lstStyle/>
          <a:p>
            <a:r>
              <a:rPr lang="en-US" dirty="0"/>
              <a:t>Aim for new audiences of gender equity advocates through marketing programs and engagement opportunities</a:t>
            </a:r>
          </a:p>
          <a:p>
            <a:endParaRPr lang="en-US" dirty="0"/>
          </a:p>
          <a:p>
            <a:r>
              <a:rPr lang="en-US" dirty="0"/>
              <a:t>Attract and welcome new members and supporters </a:t>
            </a:r>
          </a:p>
          <a:p>
            <a:endParaRPr lang="en-US" dirty="0"/>
          </a:p>
          <a:p>
            <a:r>
              <a:rPr lang="en-US" dirty="0"/>
              <a:t>Increase information and resources for </a:t>
            </a:r>
            <a:r>
              <a:rPr lang="en-US"/>
              <a:t>our members</a:t>
            </a:r>
          </a:p>
          <a:p>
            <a:endParaRPr lang="en-US" dirty="0"/>
          </a:p>
          <a:p>
            <a:r>
              <a:rPr lang="en-US" dirty="0"/>
              <a:t>Expand alliances, partnerships, and sponsorships through new collaborations to </a:t>
            </a:r>
            <a:r>
              <a:rPr lang="en-US" dirty="0" err="1"/>
              <a:t>to</a:t>
            </a:r>
            <a:r>
              <a:rPr lang="en-US" dirty="0"/>
              <a:t> elevate </a:t>
            </a:r>
            <a:r>
              <a:rPr lang="en-US" dirty="0" err="1"/>
              <a:t>Zonta’s</a:t>
            </a:r>
            <a:r>
              <a:rPr lang="en-US" dirty="0"/>
              <a:t> message and diversify our revenue streams</a:t>
            </a:r>
          </a:p>
        </p:txBody>
      </p:sp>
      <p:sp>
        <p:nvSpPr>
          <p:cNvPr id="540" name="Google Shape;540;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Lato"/>
              <a:buNone/>
            </a:pPr>
            <a:fld id="{00000000-1234-1234-1234-123412341234}" type="slidenum">
              <a:rPr lang="en-US" sz="1100" b="1" i="0" u="none" strike="noStrike" cap="none">
                <a:solidFill>
                  <a:srgbClr val="000000"/>
                </a:solidFill>
                <a:latin typeface="Lato"/>
                <a:ea typeface="Lato"/>
                <a:cs typeface="Lato"/>
                <a:sym typeface="Lato"/>
              </a:rPr>
              <a:t>18</a:t>
            </a:fld>
            <a:endParaRPr sz="1100" b="1" i="0" u="none" strike="noStrike" cap="none">
              <a:solidFill>
                <a:srgbClr val="000000"/>
              </a:solidFill>
              <a:latin typeface="Lato"/>
              <a:ea typeface="Lato"/>
              <a:cs typeface="Lato"/>
              <a:sym typeface="Lato"/>
            </a:endParaRPr>
          </a:p>
        </p:txBody>
      </p:sp>
      <p:sp>
        <p:nvSpPr>
          <p:cNvPr id="541" name="Google Shape;541;p9"/>
          <p:cNvSpPr/>
          <p:nvPr/>
        </p:nvSpPr>
        <p:spPr>
          <a:xfrm>
            <a:off x="0" y="-48313"/>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9"/>
          <p:cNvSpPr/>
          <p:nvPr/>
        </p:nvSpPr>
        <p:spPr>
          <a:xfrm>
            <a:off x="0" y="411425"/>
            <a:ext cx="12229361" cy="1051650"/>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3" name="Google Shape;543;p9" descr="A white arrow with black background&#10;&#10;Description automatically generated"/>
          <p:cNvPicPr preferRelativeResize="0"/>
          <p:nvPr/>
        </p:nvPicPr>
        <p:blipFill rotWithShape="1">
          <a:blip r:embed="rId3">
            <a:alphaModFix/>
          </a:blip>
          <a:srcRect l="26785" t="19844" b="20130"/>
          <a:stretch/>
        </p:blipFill>
        <p:spPr>
          <a:xfrm>
            <a:off x="0" y="411424"/>
            <a:ext cx="1282711" cy="1051649"/>
          </a:xfrm>
          <a:prstGeom prst="rect">
            <a:avLst/>
          </a:prstGeom>
          <a:noFill/>
          <a:ln>
            <a:noFill/>
          </a:ln>
        </p:spPr>
      </p:pic>
      <p:sp>
        <p:nvSpPr>
          <p:cNvPr id="544" name="Google Shape;544;p9"/>
          <p:cNvSpPr txBox="1"/>
          <p:nvPr/>
        </p:nvSpPr>
        <p:spPr>
          <a:xfrm>
            <a:off x="1388963" y="615556"/>
            <a:ext cx="10840398" cy="7016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Lato"/>
              <a:buNone/>
            </a:pPr>
            <a:r>
              <a:rPr lang="en-US" sz="4400" b="1" i="0" cap="none" dirty="0">
                <a:solidFill>
                  <a:schemeClr val="dk1"/>
                </a:solidFill>
                <a:latin typeface="Lato"/>
                <a:ea typeface="Lato"/>
                <a:cs typeface="Lato"/>
                <a:sym typeface="Lato"/>
              </a:rPr>
              <a:t>FOUR STRATEGIES</a:t>
            </a:r>
            <a:endParaRPr dirty="0"/>
          </a:p>
        </p:txBody>
      </p:sp>
      <p:pic>
        <p:nvPicPr>
          <p:cNvPr id="548" name="Google Shape;548;p9" descr="A black background with yellow dots&#10;&#10;Description automatically generated"/>
          <p:cNvPicPr preferRelativeResize="0"/>
          <p:nvPr/>
        </p:nvPicPr>
        <p:blipFill rotWithShape="1">
          <a:blip r:embed="rId4">
            <a:alphaModFix/>
          </a:blip>
          <a:srcRect b="86311"/>
          <a:stretch/>
        </p:blipFill>
        <p:spPr>
          <a:xfrm flipH="1">
            <a:off x="-1324445" y="6461594"/>
            <a:ext cx="2648890" cy="396406"/>
          </a:xfrm>
          <a:prstGeom prst="rect">
            <a:avLst/>
          </a:prstGeom>
          <a:noFill/>
          <a:ln>
            <a:noFill/>
          </a:ln>
        </p:spPr>
      </p:pic>
      <p:pic>
        <p:nvPicPr>
          <p:cNvPr id="549" name="Google Shape;549;p9" descr="A black background with yellow dots&#10;&#10;Description automatically generated"/>
          <p:cNvPicPr preferRelativeResize="0"/>
          <p:nvPr/>
        </p:nvPicPr>
        <p:blipFill rotWithShape="1">
          <a:blip r:embed="rId4">
            <a:alphaModFix/>
          </a:blip>
          <a:srcRect b="25387"/>
          <a:stretch/>
        </p:blipFill>
        <p:spPr>
          <a:xfrm>
            <a:off x="10122449" y="-803966"/>
            <a:ext cx="1560565" cy="1272830"/>
          </a:xfrm>
          <a:prstGeom prst="rect">
            <a:avLst/>
          </a:prstGeom>
          <a:noFill/>
          <a:ln>
            <a:noFill/>
          </a:ln>
        </p:spPr>
      </p:pic>
    </p:spTree>
    <p:extLst>
      <p:ext uri="{BB962C8B-B14F-4D97-AF65-F5344CB8AC3E}">
        <p14:creationId xmlns:p14="http://schemas.microsoft.com/office/powerpoint/2010/main" val="201517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3"/>
          <p:cNvSpPr txBox="1">
            <a:spLocks noGrp="1"/>
          </p:cNvSpPr>
          <p:nvPr>
            <p:ph type="title"/>
          </p:nvPr>
        </p:nvSpPr>
        <p:spPr>
          <a:xfrm>
            <a:off x="492912" y="444466"/>
            <a:ext cx="11468073" cy="701675"/>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005F71"/>
              </a:buClr>
              <a:buSzPts val="3700"/>
              <a:buFont typeface="Lato"/>
              <a:buNone/>
            </a:pPr>
            <a:r>
              <a:rPr lang="en-US" sz="3700" b="1">
                <a:solidFill>
                  <a:srgbClr val="005F71"/>
                </a:solidFill>
                <a:latin typeface="Lato"/>
                <a:ea typeface="Lato"/>
                <a:cs typeface="Lato"/>
                <a:sym typeface="Lato"/>
              </a:rPr>
              <a:t>THE TIMELINE</a:t>
            </a:r>
            <a:endParaRPr sz="3700" b="1">
              <a:solidFill>
                <a:schemeClr val="dk1"/>
              </a:solidFill>
              <a:latin typeface="Lato"/>
              <a:ea typeface="Lato"/>
              <a:cs typeface="Lato"/>
              <a:sym typeface="Lato"/>
            </a:endParaRPr>
          </a:p>
        </p:txBody>
      </p:sp>
      <p:sp>
        <p:nvSpPr>
          <p:cNvPr id="622" name="Google Shape;622;p13"/>
          <p:cNvSpPr/>
          <p:nvPr/>
        </p:nvSpPr>
        <p:spPr>
          <a:xfrm>
            <a:off x="0" y="6139479"/>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23" name="Google Shape;623;p13"/>
          <p:cNvSpPr/>
          <p:nvPr/>
        </p:nvSpPr>
        <p:spPr>
          <a:xfrm>
            <a:off x="0" y="6552917"/>
            <a:ext cx="12192000" cy="305083"/>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624" name="Google Shape;624;p13"/>
          <p:cNvPicPr preferRelativeResize="0"/>
          <p:nvPr/>
        </p:nvPicPr>
        <p:blipFill rotWithShape="1">
          <a:blip r:embed="rId3">
            <a:alphaModFix/>
          </a:blip>
          <a:srcRect/>
          <a:stretch/>
        </p:blipFill>
        <p:spPr>
          <a:xfrm rot="-5400000">
            <a:off x="-226556" y="6178742"/>
            <a:ext cx="941274" cy="935570"/>
          </a:xfrm>
          <a:prstGeom prst="rect">
            <a:avLst/>
          </a:prstGeom>
          <a:noFill/>
          <a:ln>
            <a:noFill/>
          </a:ln>
        </p:spPr>
      </p:pic>
      <p:pic>
        <p:nvPicPr>
          <p:cNvPr id="625" name="Google Shape;625;p13" descr="A black background with yellow letters&#10;&#10;Description automatically generated"/>
          <p:cNvPicPr preferRelativeResize="0"/>
          <p:nvPr/>
        </p:nvPicPr>
        <p:blipFill rotWithShape="1">
          <a:blip r:embed="rId4">
            <a:alphaModFix/>
          </a:blip>
          <a:srcRect/>
          <a:stretch/>
        </p:blipFill>
        <p:spPr>
          <a:xfrm>
            <a:off x="8351995" y="275629"/>
            <a:ext cx="3954305" cy="1289447"/>
          </a:xfrm>
          <a:prstGeom prst="rect">
            <a:avLst/>
          </a:prstGeom>
          <a:noFill/>
          <a:ln>
            <a:noFill/>
          </a:ln>
        </p:spPr>
      </p:pic>
      <p:grpSp>
        <p:nvGrpSpPr>
          <p:cNvPr id="626" name="Google Shape;626;p13"/>
          <p:cNvGrpSpPr/>
          <p:nvPr/>
        </p:nvGrpSpPr>
        <p:grpSpPr>
          <a:xfrm>
            <a:off x="591051" y="2360800"/>
            <a:ext cx="11009898" cy="594360"/>
            <a:chOff x="591051" y="1812160"/>
            <a:chExt cx="11009898" cy="594360"/>
          </a:xfrm>
        </p:grpSpPr>
        <p:cxnSp>
          <p:nvCxnSpPr>
            <p:cNvPr id="627" name="Google Shape;627;p13"/>
            <p:cNvCxnSpPr/>
            <p:nvPr/>
          </p:nvCxnSpPr>
          <p:spPr>
            <a:xfrm>
              <a:off x="591051" y="1812160"/>
              <a:ext cx="11009898" cy="0"/>
            </a:xfrm>
            <a:prstGeom prst="straightConnector1">
              <a:avLst/>
            </a:prstGeom>
            <a:noFill/>
            <a:ln w="76200" cap="flat" cmpd="sng">
              <a:solidFill>
                <a:srgbClr val="F5BD47"/>
              </a:solidFill>
              <a:prstDash val="solid"/>
              <a:round/>
              <a:headEnd type="none" w="sm" len="sm"/>
              <a:tailEnd type="none" w="sm" len="sm"/>
            </a:ln>
          </p:spPr>
        </p:cxnSp>
        <p:cxnSp>
          <p:nvCxnSpPr>
            <p:cNvPr id="628" name="Google Shape;628;p13"/>
            <p:cNvCxnSpPr/>
            <p:nvPr/>
          </p:nvCxnSpPr>
          <p:spPr>
            <a:xfrm>
              <a:off x="628001"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29" name="Google Shape;629;p13"/>
            <p:cNvCxnSpPr/>
            <p:nvPr/>
          </p:nvCxnSpPr>
          <p:spPr>
            <a:xfrm>
              <a:off x="11565657"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30" name="Google Shape;630;p13"/>
            <p:cNvCxnSpPr/>
            <p:nvPr/>
          </p:nvCxnSpPr>
          <p:spPr>
            <a:xfrm>
              <a:off x="1721767" y="1812160"/>
              <a:ext cx="0" cy="590550"/>
            </a:xfrm>
            <a:prstGeom prst="straightConnector1">
              <a:avLst/>
            </a:prstGeom>
            <a:noFill/>
            <a:ln w="76200" cap="flat" cmpd="sng">
              <a:solidFill>
                <a:srgbClr val="F5BD47"/>
              </a:solidFill>
              <a:prstDash val="solid"/>
              <a:round/>
              <a:headEnd type="none" w="sm" len="sm"/>
              <a:tailEnd type="none" w="sm" len="sm"/>
            </a:ln>
          </p:spPr>
        </p:cxnSp>
        <p:cxnSp>
          <p:nvCxnSpPr>
            <p:cNvPr id="631" name="Google Shape;631;p13"/>
            <p:cNvCxnSpPr/>
            <p:nvPr/>
          </p:nvCxnSpPr>
          <p:spPr>
            <a:xfrm>
              <a:off x="5003065"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32" name="Google Shape;632;p13"/>
            <p:cNvCxnSpPr/>
            <p:nvPr/>
          </p:nvCxnSpPr>
          <p:spPr>
            <a:xfrm>
              <a:off x="3909299"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33" name="Google Shape;633;p13"/>
            <p:cNvCxnSpPr/>
            <p:nvPr/>
          </p:nvCxnSpPr>
          <p:spPr>
            <a:xfrm>
              <a:off x="10471895" y="1812160"/>
              <a:ext cx="0" cy="590550"/>
            </a:xfrm>
            <a:prstGeom prst="straightConnector1">
              <a:avLst/>
            </a:prstGeom>
            <a:noFill/>
            <a:ln w="76200" cap="flat" cmpd="sng">
              <a:solidFill>
                <a:srgbClr val="F5BD47"/>
              </a:solidFill>
              <a:prstDash val="solid"/>
              <a:round/>
              <a:headEnd type="none" w="sm" len="sm"/>
              <a:tailEnd type="none" w="sm" len="sm"/>
            </a:ln>
          </p:spPr>
        </p:cxnSp>
        <p:cxnSp>
          <p:nvCxnSpPr>
            <p:cNvPr id="634" name="Google Shape;634;p13"/>
            <p:cNvCxnSpPr/>
            <p:nvPr/>
          </p:nvCxnSpPr>
          <p:spPr>
            <a:xfrm>
              <a:off x="9378129"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35" name="Google Shape;635;p13"/>
            <p:cNvCxnSpPr/>
            <p:nvPr/>
          </p:nvCxnSpPr>
          <p:spPr>
            <a:xfrm>
              <a:off x="8284363"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36" name="Google Shape;636;p13"/>
            <p:cNvCxnSpPr/>
            <p:nvPr/>
          </p:nvCxnSpPr>
          <p:spPr>
            <a:xfrm>
              <a:off x="7190597"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37" name="Google Shape;637;p13"/>
            <p:cNvCxnSpPr/>
            <p:nvPr/>
          </p:nvCxnSpPr>
          <p:spPr>
            <a:xfrm>
              <a:off x="6096831" y="1812160"/>
              <a:ext cx="0" cy="594360"/>
            </a:xfrm>
            <a:prstGeom prst="straightConnector1">
              <a:avLst/>
            </a:prstGeom>
            <a:noFill/>
            <a:ln w="76200" cap="flat" cmpd="sng">
              <a:solidFill>
                <a:srgbClr val="F5BD47"/>
              </a:solidFill>
              <a:prstDash val="solid"/>
              <a:round/>
              <a:headEnd type="none" w="sm" len="sm"/>
              <a:tailEnd type="none" w="sm" len="sm"/>
            </a:ln>
          </p:spPr>
        </p:cxnSp>
        <p:cxnSp>
          <p:nvCxnSpPr>
            <p:cNvPr id="638" name="Google Shape;638;p13"/>
            <p:cNvCxnSpPr/>
            <p:nvPr/>
          </p:nvCxnSpPr>
          <p:spPr>
            <a:xfrm>
              <a:off x="2815533" y="1812160"/>
              <a:ext cx="0" cy="594360"/>
            </a:xfrm>
            <a:prstGeom prst="straightConnector1">
              <a:avLst/>
            </a:prstGeom>
            <a:noFill/>
            <a:ln w="76200" cap="flat" cmpd="sng">
              <a:solidFill>
                <a:srgbClr val="F5BD47"/>
              </a:solidFill>
              <a:prstDash val="solid"/>
              <a:round/>
              <a:headEnd type="none" w="sm" len="sm"/>
              <a:tailEnd type="none" w="sm" len="sm"/>
            </a:ln>
          </p:spPr>
        </p:cxnSp>
      </p:grpSp>
      <p:sp>
        <p:nvSpPr>
          <p:cNvPr id="639" name="Google Shape;639;p13"/>
          <p:cNvSpPr txBox="1"/>
          <p:nvPr/>
        </p:nvSpPr>
        <p:spPr>
          <a:xfrm>
            <a:off x="660367" y="3026969"/>
            <a:ext cx="3211657" cy="523220"/>
          </a:xfrm>
          <a:prstGeom prst="rect">
            <a:avLst/>
          </a:prstGeom>
          <a:solidFill>
            <a:srgbClr val="CD3463">
              <a:alpha val="6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The Board meetings to finalize strategic plan.</a:t>
            </a:r>
            <a:endParaRPr/>
          </a:p>
        </p:txBody>
      </p:sp>
      <p:sp>
        <p:nvSpPr>
          <p:cNvPr id="640" name="Google Shape;640;p13"/>
          <p:cNvSpPr txBox="1"/>
          <p:nvPr/>
        </p:nvSpPr>
        <p:spPr>
          <a:xfrm>
            <a:off x="2834683" y="3608977"/>
            <a:ext cx="3224874" cy="738664"/>
          </a:xfrm>
          <a:prstGeom prst="rect">
            <a:avLst/>
          </a:prstGeom>
          <a:solidFill>
            <a:srgbClr val="FED69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Informational presentations </a:t>
            </a:r>
            <a:br>
              <a:rPr lang="en-US" sz="1400" b="1" i="0" u="none" strike="noStrike" cap="none">
                <a:solidFill>
                  <a:srgbClr val="000000"/>
                </a:solidFill>
                <a:latin typeface="Lato"/>
                <a:ea typeface="Lato"/>
                <a:cs typeface="Lato"/>
                <a:sym typeface="Lato"/>
              </a:rPr>
            </a:br>
            <a:r>
              <a:rPr lang="en-US" sz="1400" b="1" i="0" u="none" strike="noStrike" cap="none">
                <a:solidFill>
                  <a:srgbClr val="000000"/>
                </a:solidFill>
                <a:latin typeface="Lato"/>
                <a:ea typeface="Lato"/>
                <a:cs typeface="Lato"/>
                <a:sym typeface="Lato"/>
              </a:rPr>
              <a:t>at the interdistrict meetings </a:t>
            </a:r>
            <a:br>
              <a:rPr lang="en-US" sz="1400" b="1" i="0" u="none" strike="noStrike" cap="none">
                <a:solidFill>
                  <a:srgbClr val="000000"/>
                </a:solidFill>
                <a:latin typeface="Lato"/>
                <a:ea typeface="Lato"/>
                <a:cs typeface="Lato"/>
                <a:sym typeface="Lato"/>
              </a:rPr>
            </a:br>
            <a:r>
              <a:rPr lang="en-US" sz="1400" b="1" i="0" u="none" strike="noStrike" cap="none">
                <a:solidFill>
                  <a:srgbClr val="000000"/>
                </a:solidFill>
                <a:latin typeface="Lato"/>
                <a:ea typeface="Lato"/>
                <a:cs typeface="Lato"/>
                <a:sym typeface="Lato"/>
              </a:rPr>
              <a:t>April to June 2023.</a:t>
            </a:r>
            <a:endParaRPr/>
          </a:p>
        </p:txBody>
      </p:sp>
      <p:sp>
        <p:nvSpPr>
          <p:cNvPr id="641" name="Google Shape;641;p13"/>
          <p:cNvSpPr txBox="1"/>
          <p:nvPr/>
        </p:nvSpPr>
        <p:spPr>
          <a:xfrm>
            <a:off x="6132124" y="4078960"/>
            <a:ext cx="3125722" cy="523220"/>
          </a:xfrm>
          <a:prstGeom prst="rect">
            <a:avLst/>
          </a:prstGeom>
          <a:solidFill>
            <a:srgbClr val="9B74B3">
              <a:alpha val="4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Member webinars on final strategic plan July – September 2023.</a:t>
            </a:r>
            <a:endParaRPr/>
          </a:p>
        </p:txBody>
      </p:sp>
      <p:sp>
        <p:nvSpPr>
          <p:cNvPr id="642" name="Google Shape;642;p13"/>
          <p:cNvSpPr txBox="1"/>
          <p:nvPr/>
        </p:nvSpPr>
        <p:spPr>
          <a:xfrm>
            <a:off x="8319656" y="4673233"/>
            <a:ext cx="3210709" cy="738664"/>
          </a:xfrm>
          <a:prstGeom prst="rect">
            <a:avLst/>
          </a:prstGeom>
          <a:solidFill>
            <a:srgbClr val="FFE3B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Zonta International Board representatives deliver presentations at district conferences.</a:t>
            </a:r>
            <a:endParaRPr/>
          </a:p>
        </p:txBody>
      </p:sp>
      <p:sp>
        <p:nvSpPr>
          <p:cNvPr id="643" name="Google Shape;643;p13"/>
          <p:cNvSpPr txBox="1"/>
          <p:nvPr/>
        </p:nvSpPr>
        <p:spPr>
          <a:xfrm>
            <a:off x="5038358" y="5479345"/>
            <a:ext cx="6492007" cy="523220"/>
          </a:xfrm>
          <a:prstGeom prst="rect">
            <a:avLst/>
          </a:prstGeom>
          <a:solidFill>
            <a:srgbClr val="885BA6">
              <a:alpha val="6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Potential Zonta International Bylaws possible </a:t>
            </a:r>
            <a:br>
              <a:rPr lang="en-US" sz="1400" b="1" i="0" u="none" strike="noStrike" cap="none">
                <a:solidFill>
                  <a:srgbClr val="000000"/>
                </a:solidFill>
                <a:latin typeface="Lato"/>
                <a:ea typeface="Lato"/>
                <a:cs typeface="Lato"/>
                <a:sym typeface="Lato"/>
              </a:rPr>
            </a:br>
            <a:r>
              <a:rPr lang="en-US" sz="1400" b="1" i="0" u="none" strike="noStrike" cap="none">
                <a:solidFill>
                  <a:srgbClr val="000000"/>
                </a:solidFill>
                <a:latin typeface="Lato"/>
                <a:ea typeface="Lato"/>
                <a:cs typeface="Lato"/>
                <a:sym typeface="Lato"/>
              </a:rPr>
              <a:t>amendments investigated June – November 2023.</a:t>
            </a:r>
            <a:endParaRPr/>
          </a:p>
        </p:txBody>
      </p:sp>
      <p:sp>
        <p:nvSpPr>
          <p:cNvPr id="644" name="Google Shape;644;p13"/>
          <p:cNvSpPr txBox="1"/>
          <p:nvPr/>
        </p:nvSpPr>
        <p:spPr>
          <a:xfrm>
            <a:off x="3941667" y="3026969"/>
            <a:ext cx="2117890" cy="523220"/>
          </a:xfrm>
          <a:prstGeom prst="rect">
            <a:avLst/>
          </a:prstGeom>
          <a:solidFill>
            <a:srgbClr val="00BCD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Prepare the strategic plan for publication.</a:t>
            </a:r>
            <a:endParaRPr/>
          </a:p>
        </p:txBody>
      </p:sp>
      <p:sp>
        <p:nvSpPr>
          <p:cNvPr id="645" name="Google Shape;645;p13"/>
          <p:cNvSpPr txBox="1"/>
          <p:nvPr/>
        </p:nvSpPr>
        <p:spPr>
          <a:xfrm>
            <a:off x="6134103" y="3026969"/>
            <a:ext cx="1024128" cy="954107"/>
          </a:xfrm>
          <a:prstGeom prst="rect">
            <a:avLst/>
          </a:prstGeom>
          <a:solidFill>
            <a:srgbClr val="005F71">
              <a:alpha val="4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en-US" sz="1400" b="1" i="0" u="none" strike="noStrike" cap="none">
                <a:solidFill>
                  <a:srgbClr val="000000"/>
                </a:solidFill>
                <a:latin typeface="Lato"/>
                <a:ea typeface="Lato"/>
                <a:cs typeface="Lato"/>
                <a:sym typeface="Lato"/>
              </a:rPr>
              <a:t>Publication of the strategic plan.</a:t>
            </a:r>
            <a:endParaRPr/>
          </a:p>
        </p:txBody>
      </p:sp>
      <p:sp>
        <p:nvSpPr>
          <p:cNvPr id="646" name="Google Shape;646;p13"/>
          <p:cNvSpPr txBox="1"/>
          <p:nvPr/>
        </p:nvSpPr>
        <p:spPr>
          <a:xfrm>
            <a:off x="660367"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February</a:t>
            </a:r>
            <a:endParaRPr/>
          </a:p>
        </p:txBody>
      </p:sp>
      <p:sp>
        <p:nvSpPr>
          <p:cNvPr id="647" name="Google Shape;647;p13"/>
          <p:cNvSpPr txBox="1"/>
          <p:nvPr/>
        </p:nvSpPr>
        <p:spPr>
          <a:xfrm>
            <a:off x="1750211"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March</a:t>
            </a:r>
            <a:endParaRPr/>
          </a:p>
        </p:txBody>
      </p:sp>
      <p:sp>
        <p:nvSpPr>
          <p:cNvPr id="648" name="Google Shape;648;p13"/>
          <p:cNvSpPr txBox="1"/>
          <p:nvPr/>
        </p:nvSpPr>
        <p:spPr>
          <a:xfrm>
            <a:off x="2840055"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April</a:t>
            </a:r>
            <a:endParaRPr/>
          </a:p>
        </p:txBody>
      </p:sp>
      <p:sp>
        <p:nvSpPr>
          <p:cNvPr id="649" name="Google Shape;649;p13"/>
          <p:cNvSpPr txBox="1"/>
          <p:nvPr/>
        </p:nvSpPr>
        <p:spPr>
          <a:xfrm>
            <a:off x="3929899"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May</a:t>
            </a:r>
            <a:endParaRPr/>
          </a:p>
        </p:txBody>
      </p:sp>
      <p:sp>
        <p:nvSpPr>
          <p:cNvPr id="650" name="Google Shape;650;p13"/>
          <p:cNvSpPr txBox="1"/>
          <p:nvPr/>
        </p:nvSpPr>
        <p:spPr>
          <a:xfrm>
            <a:off x="5019743"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June</a:t>
            </a:r>
            <a:endParaRPr/>
          </a:p>
        </p:txBody>
      </p:sp>
      <p:sp>
        <p:nvSpPr>
          <p:cNvPr id="651" name="Google Shape;651;p13"/>
          <p:cNvSpPr txBox="1"/>
          <p:nvPr/>
        </p:nvSpPr>
        <p:spPr>
          <a:xfrm>
            <a:off x="6109587"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July</a:t>
            </a:r>
            <a:endParaRPr/>
          </a:p>
        </p:txBody>
      </p:sp>
      <p:sp>
        <p:nvSpPr>
          <p:cNvPr id="652" name="Google Shape;652;p13"/>
          <p:cNvSpPr txBox="1"/>
          <p:nvPr/>
        </p:nvSpPr>
        <p:spPr>
          <a:xfrm>
            <a:off x="7199431"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August</a:t>
            </a:r>
            <a:endParaRPr/>
          </a:p>
        </p:txBody>
      </p:sp>
      <p:sp>
        <p:nvSpPr>
          <p:cNvPr id="653" name="Google Shape;653;p13"/>
          <p:cNvSpPr txBox="1"/>
          <p:nvPr/>
        </p:nvSpPr>
        <p:spPr>
          <a:xfrm>
            <a:off x="9379119"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October</a:t>
            </a:r>
            <a:endParaRPr/>
          </a:p>
        </p:txBody>
      </p:sp>
      <p:sp>
        <p:nvSpPr>
          <p:cNvPr id="654" name="Google Shape;654;p13"/>
          <p:cNvSpPr txBox="1"/>
          <p:nvPr/>
        </p:nvSpPr>
        <p:spPr>
          <a:xfrm>
            <a:off x="8289275"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September</a:t>
            </a:r>
            <a:endParaRPr/>
          </a:p>
        </p:txBody>
      </p:sp>
      <p:sp>
        <p:nvSpPr>
          <p:cNvPr id="655" name="Google Shape;655;p13"/>
          <p:cNvSpPr txBox="1"/>
          <p:nvPr/>
        </p:nvSpPr>
        <p:spPr>
          <a:xfrm>
            <a:off x="10504256" y="2016589"/>
            <a:ext cx="10614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November</a:t>
            </a:r>
            <a:endParaRPr/>
          </a:p>
        </p:txBody>
      </p:sp>
      <p:sp>
        <p:nvSpPr>
          <p:cNvPr id="656" name="Google Shape;656;p13"/>
          <p:cNvSpPr/>
          <p:nvPr/>
        </p:nvSpPr>
        <p:spPr>
          <a:xfrm>
            <a:off x="244081" y="275629"/>
            <a:ext cx="3841782" cy="953464"/>
          </a:xfrm>
          <a:prstGeom prst="rect">
            <a:avLst/>
          </a:prstGeom>
          <a:noFill/>
          <a:ln w="38100" cap="flat" cmpd="sng">
            <a:solidFill>
              <a:srgbClr val="F5B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A4D8980D-7E39-EE9A-F7DB-105001AD20A6}"/>
              </a:ext>
            </a:extLst>
          </p:cNvPr>
          <p:cNvCxnSpPr>
            <a:cxnSpLocks/>
            <a:stCxn id="14" idx="2"/>
            <a:endCxn id="26" idx="2"/>
          </p:cNvCxnSpPr>
          <p:nvPr/>
        </p:nvCxnSpPr>
        <p:spPr>
          <a:xfrm>
            <a:off x="6153725" y="396722"/>
            <a:ext cx="0" cy="6422047"/>
          </a:xfrm>
          <a:prstGeom prst="line">
            <a:avLst/>
          </a:prstGeom>
          <a:ln w="19050"/>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39378A9-83A8-7B2D-3FB6-ADBAE3CF4269}"/>
              </a:ext>
            </a:extLst>
          </p:cNvPr>
          <p:cNvSpPr txBox="1"/>
          <p:nvPr/>
        </p:nvSpPr>
        <p:spPr>
          <a:xfrm>
            <a:off x="4096325" y="76682"/>
            <a:ext cx="4114800" cy="32004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Zonta International Convention</a:t>
            </a:r>
          </a:p>
        </p:txBody>
      </p:sp>
      <p:sp>
        <p:nvSpPr>
          <p:cNvPr id="19" name="TextBox 18">
            <a:extLst>
              <a:ext uri="{FF2B5EF4-FFF2-40B4-BE49-F238E27FC236}">
                <a16:creationId xmlns:a16="http://schemas.microsoft.com/office/drawing/2014/main" id="{66959326-2332-B719-A0CB-702A8940C4C2}"/>
              </a:ext>
            </a:extLst>
          </p:cNvPr>
          <p:cNvSpPr txBox="1"/>
          <p:nvPr/>
        </p:nvSpPr>
        <p:spPr>
          <a:xfrm>
            <a:off x="4096325" y="1986980"/>
            <a:ext cx="4114800" cy="1072634"/>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Districts</a:t>
            </a:r>
            <a:br>
              <a:rPr lang="en-US" sz="1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__________________</a:t>
            </a:r>
            <a:br>
              <a:rPr lang="en-US" sz="6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Governor</a:t>
            </a:r>
          </a:p>
          <a:p>
            <a:pPr algn="ctr"/>
            <a:r>
              <a:rPr lang="en-US" sz="1700" dirty="0">
                <a:latin typeface="Arial" panose="020B0604020202020204" pitchFamily="34" charset="0"/>
                <a:cs typeface="Arial" panose="020B0604020202020204" pitchFamily="34" charset="0"/>
              </a:rPr>
              <a:t>District Boards</a:t>
            </a:r>
          </a:p>
        </p:txBody>
      </p:sp>
      <p:sp>
        <p:nvSpPr>
          <p:cNvPr id="22" name="TextBox 21">
            <a:extLst>
              <a:ext uri="{FF2B5EF4-FFF2-40B4-BE49-F238E27FC236}">
                <a16:creationId xmlns:a16="http://schemas.microsoft.com/office/drawing/2014/main" id="{D1F778C1-0086-0468-BBC8-48C614D3FEB7}"/>
              </a:ext>
            </a:extLst>
          </p:cNvPr>
          <p:cNvSpPr txBox="1"/>
          <p:nvPr/>
        </p:nvSpPr>
        <p:spPr>
          <a:xfrm>
            <a:off x="4096325" y="3529309"/>
            <a:ext cx="4114800" cy="391597"/>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District Foundation Ambassadors</a:t>
            </a:r>
          </a:p>
        </p:txBody>
      </p:sp>
      <p:sp>
        <p:nvSpPr>
          <p:cNvPr id="23" name="TextBox 22">
            <a:extLst>
              <a:ext uri="{FF2B5EF4-FFF2-40B4-BE49-F238E27FC236}">
                <a16:creationId xmlns:a16="http://schemas.microsoft.com/office/drawing/2014/main" id="{866320AA-0303-5B82-EB64-387CEA58EED0}"/>
              </a:ext>
            </a:extLst>
          </p:cNvPr>
          <p:cNvSpPr txBox="1"/>
          <p:nvPr/>
        </p:nvSpPr>
        <p:spPr>
          <a:xfrm>
            <a:off x="4096325" y="3992691"/>
            <a:ext cx="4114800" cy="783193"/>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Areas</a:t>
            </a:r>
            <a:br>
              <a:rPr lang="en-US" sz="1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______________</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Area Directors</a:t>
            </a:r>
          </a:p>
        </p:txBody>
      </p:sp>
      <p:sp>
        <p:nvSpPr>
          <p:cNvPr id="24" name="TextBox 23">
            <a:extLst>
              <a:ext uri="{FF2B5EF4-FFF2-40B4-BE49-F238E27FC236}">
                <a16:creationId xmlns:a16="http://schemas.microsoft.com/office/drawing/2014/main" id="{F1031A8C-C3DC-B940-37DC-BA816933457C}"/>
              </a:ext>
            </a:extLst>
          </p:cNvPr>
          <p:cNvSpPr txBox="1"/>
          <p:nvPr/>
        </p:nvSpPr>
        <p:spPr>
          <a:xfrm>
            <a:off x="4096325" y="4847669"/>
            <a:ext cx="4114800" cy="1072634"/>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Clubs</a:t>
            </a:r>
            <a:br>
              <a:rPr lang="en-US" sz="1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_____________</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Club Presidents</a:t>
            </a:r>
          </a:p>
          <a:p>
            <a:pPr algn="ctr"/>
            <a:r>
              <a:rPr lang="en-US" sz="1700" dirty="0">
                <a:latin typeface="Arial" panose="020B0604020202020204" pitchFamily="34" charset="0"/>
                <a:cs typeface="Arial" panose="020B0604020202020204" pitchFamily="34" charset="0"/>
              </a:rPr>
              <a:t>Club Board</a:t>
            </a:r>
          </a:p>
        </p:txBody>
      </p:sp>
      <p:sp>
        <p:nvSpPr>
          <p:cNvPr id="26" name="TextBox 25">
            <a:extLst>
              <a:ext uri="{FF2B5EF4-FFF2-40B4-BE49-F238E27FC236}">
                <a16:creationId xmlns:a16="http://schemas.microsoft.com/office/drawing/2014/main" id="{F455889D-6A10-05C7-5C03-01C9C0D61251}"/>
              </a:ext>
            </a:extLst>
          </p:cNvPr>
          <p:cNvSpPr txBox="1"/>
          <p:nvPr/>
        </p:nvSpPr>
        <p:spPr>
          <a:xfrm>
            <a:off x="4096325" y="6462951"/>
            <a:ext cx="4114800" cy="391597"/>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Club Members</a:t>
            </a:r>
          </a:p>
        </p:txBody>
      </p:sp>
      <p:grpSp>
        <p:nvGrpSpPr>
          <p:cNvPr id="43" name="Group 42">
            <a:extLst>
              <a:ext uri="{FF2B5EF4-FFF2-40B4-BE49-F238E27FC236}">
                <a16:creationId xmlns:a16="http://schemas.microsoft.com/office/drawing/2014/main" id="{11E5BC1D-C4F0-7D7D-516F-9B8504DADF0D}"/>
              </a:ext>
            </a:extLst>
          </p:cNvPr>
          <p:cNvGrpSpPr/>
          <p:nvPr/>
        </p:nvGrpSpPr>
        <p:grpSpPr>
          <a:xfrm>
            <a:off x="1010079" y="468507"/>
            <a:ext cx="10287143" cy="663038"/>
            <a:chOff x="1010079" y="497258"/>
            <a:chExt cx="10287143" cy="663038"/>
          </a:xfrm>
        </p:grpSpPr>
        <p:sp>
          <p:nvSpPr>
            <p:cNvPr id="15" name="TextBox 14">
              <a:extLst>
                <a:ext uri="{FF2B5EF4-FFF2-40B4-BE49-F238E27FC236}">
                  <a16:creationId xmlns:a16="http://schemas.microsoft.com/office/drawing/2014/main" id="{4D54D09F-3F36-B7B3-8CD8-7F8D8C2E26A8}"/>
                </a:ext>
              </a:extLst>
            </p:cNvPr>
            <p:cNvSpPr txBox="1"/>
            <p:nvPr/>
          </p:nvSpPr>
          <p:spPr>
            <a:xfrm>
              <a:off x="1010079" y="497258"/>
              <a:ext cx="4114800" cy="64008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Zonta International President</a:t>
              </a:r>
            </a:p>
            <a:p>
              <a:pPr algn="ctr"/>
              <a:r>
                <a:rPr lang="en-US" sz="1700" dirty="0">
                  <a:latin typeface="Arial" panose="020B0604020202020204" pitchFamily="34" charset="0"/>
                  <a:cs typeface="Arial" panose="020B0604020202020204" pitchFamily="34" charset="0"/>
                </a:rPr>
                <a:t>International Board</a:t>
              </a:r>
            </a:p>
          </p:txBody>
        </p:sp>
        <p:sp>
          <p:nvSpPr>
            <p:cNvPr id="16" name="TextBox 15">
              <a:extLst>
                <a:ext uri="{FF2B5EF4-FFF2-40B4-BE49-F238E27FC236}">
                  <a16:creationId xmlns:a16="http://schemas.microsoft.com/office/drawing/2014/main" id="{78CC7059-7A8C-6452-9639-A20169A2B84F}"/>
                </a:ext>
              </a:extLst>
            </p:cNvPr>
            <p:cNvSpPr txBox="1"/>
            <p:nvPr/>
          </p:nvSpPr>
          <p:spPr>
            <a:xfrm>
              <a:off x="7182422" y="520216"/>
              <a:ext cx="4114800" cy="64008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Zonta Foundation for Women President</a:t>
              </a:r>
            </a:p>
            <a:p>
              <a:pPr algn="ctr"/>
              <a:r>
                <a:rPr lang="en-US" sz="1700" dirty="0">
                  <a:latin typeface="Arial" panose="020B0604020202020204" pitchFamily="34" charset="0"/>
                  <a:cs typeface="Arial" panose="020B0604020202020204" pitchFamily="34" charset="0"/>
                </a:rPr>
                <a:t>Foundation Board</a:t>
              </a:r>
            </a:p>
          </p:txBody>
        </p:sp>
        <p:cxnSp>
          <p:nvCxnSpPr>
            <p:cNvPr id="30" name="Straight Connector 29">
              <a:extLst>
                <a:ext uri="{FF2B5EF4-FFF2-40B4-BE49-F238E27FC236}">
                  <a16:creationId xmlns:a16="http://schemas.microsoft.com/office/drawing/2014/main" id="{A6EFBEB6-8EC4-1298-81A4-472005C06F35}"/>
                </a:ext>
              </a:extLst>
            </p:cNvPr>
            <p:cNvCxnSpPr>
              <a:stCxn id="15" idx="3"/>
              <a:endCxn id="16" idx="1"/>
            </p:cNvCxnSpPr>
            <p:nvPr/>
          </p:nvCxnSpPr>
          <p:spPr>
            <a:xfrm>
              <a:off x="5124879" y="817298"/>
              <a:ext cx="2057543" cy="22958"/>
            </a:xfrm>
            <a:prstGeom prst="line">
              <a:avLst/>
            </a:prstGeom>
            <a:ln w="19050"/>
            <a:effectLst/>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DDE5985-6AC3-745D-6A6B-74AA2747BD46}"/>
              </a:ext>
            </a:extLst>
          </p:cNvPr>
          <p:cNvGrpSpPr/>
          <p:nvPr/>
        </p:nvGrpSpPr>
        <p:grpSpPr>
          <a:xfrm>
            <a:off x="1010228" y="3131399"/>
            <a:ext cx="10286994" cy="326125"/>
            <a:chOff x="1010228" y="2810938"/>
            <a:chExt cx="10286994" cy="326125"/>
          </a:xfrm>
        </p:grpSpPr>
        <p:sp>
          <p:nvSpPr>
            <p:cNvPr id="20" name="TextBox 19">
              <a:extLst>
                <a:ext uri="{FF2B5EF4-FFF2-40B4-BE49-F238E27FC236}">
                  <a16:creationId xmlns:a16="http://schemas.microsoft.com/office/drawing/2014/main" id="{D96CAEAF-9D9F-7642-5DA8-72610A3F92A2}"/>
                </a:ext>
              </a:extLst>
            </p:cNvPr>
            <p:cNvSpPr txBox="1"/>
            <p:nvPr/>
          </p:nvSpPr>
          <p:spPr>
            <a:xfrm>
              <a:off x="1010228" y="2817023"/>
              <a:ext cx="4114800" cy="32004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District Committees</a:t>
              </a:r>
            </a:p>
          </p:txBody>
        </p:sp>
        <p:sp>
          <p:nvSpPr>
            <p:cNvPr id="21" name="TextBox 20">
              <a:extLst>
                <a:ext uri="{FF2B5EF4-FFF2-40B4-BE49-F238E27FC236}">
                  <a16:creationId xmlns:a16="http://schemas.microsoft.com/office/drawing/2014/main" id="{4EFBA5B4-8050-77CB-A357-89A2D6FB8358}"/>
                </a:ext>
              </a:extLst>
            </p:cNvPr>
            <p:cNvSpPr txBox="1"/>
            <p:nvPr/>
          </p:nvSpPr>
          <p:spPr>
            <a:xfrm>
              <a:off x="7182422" y="2810938"/>
              <a:ext cx="4114800" cy="32004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District Foundation Ambassadors</a:t>
              </a:r>
            </a:p>
          </p:txBody>
        </p:sp>
        <p:cxnSp>
          <p:nvCxnSpPr>
            <p:cNvPr id="32" name="Straight Connector 31">
              <a:extLst>
                <a:ext uri="{FF2B5EF4-FFF2-40B4-BE49-F238E27FC236}">
                  <a16:creationId xmlns:a16="http://schemas.microsoft.com/office/drawing/2014/main" id="{10196924-75A2-C781-7CAA-3C641E266B79}"/>
                </a:ext>
              </a:extLst>
            </p:cNvPr>
            <p:cNvCxnSpPr>
              <a:cxnSpLocks/>
              <a:stCxn id="20" idx="3"/>
            </p:cNvCxnSpPr>
            <p:nvPr/>
          </p:nvCxnSpPr>
          <p:spPr>
            <a:xfrm flipV="1">
              <a:off x="5125028" y="2963668"/>
              <a:ext cx="2057394" cy="13375"/>
            </a:xfrm>
            <a:prstGeom prst="line">
              <a:avLst/>
            </a:prstGeom>
            <a:ln w="19050"/>
            <a:effectLst/>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C075C899-9DDA-CB2B-200A-2FC63B0216D3}"/>
              </a:ext>
            </a:extLst>
          </p:cNvPr>
          <p:cNvGrpSpPr/>
          <p:nvPr/>
        </p:nvGrpSpPr>
        <p:grpSpPr>
          <a:xfrm>
            <a:off x="6153725" y="6046495"/>
            <a:ext cx="5143497" cy="320040"/>
            <a:chOff x="6153725" y="6046495"/>
            <a:chExt cx="5143497" cy="320040"/>
          </a:xfrm>
        </p:grpSpPr>
        <p:sp>
          <p:nvSpPr>
            <p:cNvPr id="25" name="TextBox 24">
              <a:extLst>
                <a:ext uri="{FF2B5EF4-FFF2-40B4-BE49-F238E27FC236}">
                  <a16:creationId xmlns:a16="http://schemas.microsoft.com/office/drawing/2014/main" id="{71352BD2-C88A-43E3-B5E4-BE326B836421}"/>
                </a:ext>
              </a:extLst>
            </p:cNvPr>
            <p:cNvSpPr txBox="1"/>
            <p:nvPr/>
          </p:nvSpPr>
          <p:spPr>
            <a:xfrm>
              <a:off x="7182422" y="6046495"/>
              <a:ext cx="4114800" cy="32004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Club Committees</a:t>
              </a:r>
            </a:p>
          </p:txBody>
        </p:sp>
        <p:cxnSp>
          <p:nvCxnSpPr>
            <p:cNvPr id="33" name="Straight Connector 32">
              <a:extLst>
                <a:ext uri="{FF2B5EF4-FFF2-40B4-BE49-F238E27FC236}">
                  <a16:creationId xmlns:a16="http://schemas.microsoft.com/office/drawing/2014/main" id="{07790773-2E47-D29D-7146-E74C3C685608}"/>
                </a:ext>
              </a:extLst>
            </p:cNvPr>
            <p:cNvCxnSpPr>
              <a:cxnSpLocks/>
            </p:cNvCxnSpPr>
            <p:nvPr/>
          </p:nvCxnSpPr>
          <p:spPr>
            <a:xfrm flipV="1">
              <a:off x="6153725" y="6204337"/>
              <a:ext cx="1028697" cy="4356"/>
            </a:xfrm>
            <a:prstGeom prst="line">
              <a:avLst/>
            </a:prstGeom>
            <a:ln w="19050"/>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C54A8E5-DA77-8B50-2E09-FB5E50210293}"/>
              </a:ext>
            </a:extLst>
          </p:cNvPr>
          <p:cNvGrpSpPr/>
          <p:nvPr/>
        </p:nvGrpSpPr>
        <p:grpSpPr>
          <a:xfrm>
            <a:off x="6153579" y="1595155"/>
            <a:ext cx="5143643" cy="320040"/>
            <a:chOff x="6153579" y="1595155"/>
            <a:chExt cx="5143643" cy="320040"/>
          </a:xfrm>
        </p:grpSpPr>
        <p:sp>
          <p:nvSpPr>
            <p:cNvPr id="18" name="TextBox 17">
              <a:extLst>
                <a:ext uri="{FF2B5EF4-FFF2-40B4-BE49-F238E27FC236}">
                  <a16:creationId xmlns:a16="http://schemas.microsoft.com/office/drawing/2014/main" id="{3047F924-B0AE-9DCB-45AF-2E0124E3C5C1}"/>
                </a:ext>
              </a:extLst>
            </p:cNvPr>
            <p:cNvSpPr txBox="1"/>
            <p:nvPr/>
          </p:nvSpPr>
          <p:spPr>
            <a:xfrm>
              <a:off x="7182422" y="1595155"/>
              <a:ext cx="4114800" cy="32004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International Committees</a:t>
              </a:r>
            </a:p>
          </p:txBody>
        </p:sp>
        <p:cxnSp>
          <p:nvCxnSpPr>
            <p:cNvPr id="35" name="Straight Connector 34">
              <a:extLst>
                <a:ext uri="{FF2B5EF4-FFF2-40B4-BE49-F238E27FC236}">
                  <a16:creationId xmlns:a16="http://schemas.microsoft.com/office/drawing/2014/main" id="{007A7594-EDC8-E848-8AFD-0B4D5F972133}"/>
                </a:ext>
              </a:extLst>
            </p:cNvPr>
            <p:cNvCxnSpPr>
              <a:cxnSpLocks/>
            </p:cNvCxnSpPr>
            <p:nvPr/>
          </p:nvCxnSpPr>
          <p:spPr>
            <a:xfrm flipV="1">
              <a:off x="6153579" y="1752997"/>
              <a:ext cx="1028697" cy="4356"/>
            </a:xfrm>
            <a:prstGeom prst="line">
              <a:avLst/>
            </a:prstGeom>
            <a:ln w="19050"/>
            <a:effectLst/>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F8FBCF5-9178-CF38-CE1C-DCD2C1BAE2E4}"/>
              </a:ext>
            </a:extLst>
          </p:cNvPr>
          <p:cNvGrpSpPr/>
          <p:nvPr/>
        </p:nvGrpSpPr>
        <p:grpSpPr>
          <a:xfrm>
            <a:off x="1010079" y="1203330"/>
            <a:ext cx="5143646" cy="320040"/>
            <a:chOff x="1010079" y="1155940"/>
            <a:chExt cx="5143646" cy="320040"/>
          </a:xfrm>
        </p:grpSpPr>
        <p:sp>
          <p:nvSpPr>
            <p:cNvPr id="17" name="TextBox 16">
              <a:extLst>
                <a:ext uri="{FF2B5EF4-FFF2-40B4-BE49-F238E27FC236}">
                  <a16:creationId xmlns:a16="http://schemas.microsoft.com/office/drawing/2014/main" id="{0D07507C-04D8-CFD5-EF61-8172F8A829E3}"/>
                </a:ext>
              </a:extLst>
            </p:cNvPr>
            <p:cNvSpPr txBox="1"/>
            <p:nvPr/>
          </p:nvSpPr>
          <p:spPr>
            <a:xfrm>
              <a:off x="1010079" y="1155940"/>
              <a:ext cx="4114800" cy="320040"/>
            </a:xfrm>
            <a:prstGeom prst="roundRect">
              <a:avLst/>
            </a:prstGeom>
            <a:solidFill>
              <a:schemeClr val="bg1"/>
            </a:solidFill>
            <a:ln w="19050">
              <a:solidFill>
                <a:srgbClr val="FFCC66"/>
              </a:solidFill>
            </a:ln>
          </p:spPr>
          <p:txBody>
            <a:bodyPr wrap="square" rtlCol="0" anchor="ctr">
              <a:spAutoFit/>
            </a:bodyPr>
            <a:lstStyle/>
            <a:p>
              <a:pPr algn="ctr"/>
              <a:r>
                <a:rPr lang="en-US" sz="1700" dirty="0">
                  <a:latin typeface="Arial" panose="020B0604020202020204" pitchFamily="34" charset="0"/>
                  <a:cs typeface="Arial" panose="020B0604020202020204" pitchFamily="34" charset="0"/>
                </a:rPr>
                <a:t>International Headquarters</a:t>
              </a:r>
            </a:p>
          </p:txBody>
        </p:sp>
        <p:cxnSp>
          <p:nvCxnSpPr>
            <p:cNvPr id="36" name="Straight Connector 35">
              <a:extLst>
                <a:ext uri="{FF2B5EF4-FFF2-40B4-BE49-F238E27FC236}">
                  <a16:creationId xmlns:a16="http://schemas.microsoft.com/office/drawing/2014/main" id="{582D8654-1C8B-F2BF-8B65-AC714C7763C0}"/>
                </a:ext>
              </a:extLst>
            </p:cNvPr>
            <p:cNvCxnSpPr>
              <a:cxnSpLocks/>
            </p:cNvCxnSpPr>
            <p:nvPr/>
          </p:nvCxnSpPr>
          <p:spPr>
            <a:xfrm flipV="1">
              <a:off x="5125028" y="1311560"/>
              <a:ext cx="1028697" cy="4356"/>
            </a:xfrm>
            <a:prstGeom prst="line">
              <a:avLst/>
            </a:prstGeom>
            <a:ln w="19050"/>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813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4"/>
          <p:cNvSpPr txBox="1">
            <a:spLocks noGrp="1"/>
          </p:cNvSpPr>
          <p:nvPr>
            <p:ph type="title"/>
          </p:nvPr>
        </p:nvSpPr>
        <p:spPr>
          <a:xfrm>
            <a:off x="377404" y="444465"/>
            <a:ext cx="11699088" cy="701675"/>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005F71"/>
              </a:buClr>
              <a:buSzPts val="3700"/>
              <a:buFont typeface="Lato"/>
              <a:buNone/>
            </a:pPr>
            <a:r>
              <a:rPr lang="en-US" sz="3700" b="1">
                <a:solidFill>
                  <a:srgbClr val="005F71"/>
                </a:solidFill>
                <a:latin typeface="Lato"/>
                <a:ea typeface="Lato"/>
                <a:cs typeface="Lato"/>
                <a:sym typeface="Lato"/>
              </a:rPr>
              <a:t>WE NEED YOUR SUPPORT!</a:t>
            </a:r>
            <a:endParaRPr sz="3700" b="1">
              <a:solidFill>
                <a:schemeClr val="dk1"/>
              </a:solidFill>
              <a:latin typeface="Lato"/>
              <a:ea typeface="Lato"/>
              <a:cs typeface="Lato"/>
              <a:sym typeface="Lato"/>
            </a:endParaRPr>
          </a:p>
        </p:txBody>
      </p:sp>
      <p:sp>
        <p:nvSpPr>
          <p:cNvPr id="663" name="Google Shape;663;p14"/>
          <p:cNvSpPr txBox="1"/>
          <p:nvPr/>
        </p:nvSpPr>
        <p:spPr>
          <a:xfrm>
            <a:off x="244081" y="1371191"/>
            <a:ext cx="11556855" cy="470914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endParaRPr sz="2400" b="0" i="0" u="none" strike="noStrike" cap="none">
              <a:solidFill>
                <a:srgbClr val="000000"/>
              </a:solidFill>
              <a:latin typeface="Lato"/>
              <a:ea typeface="Lato"/>
              <a:cs typeface="Lato"/>
              <a:sym typeface="Lato"/>
            </a:endParaRPr>
          </a:p>
        </p:txBody>
      </p:sp>
      <p:sp>
        <p:nvSpPr>
          <p:cNvPr id="664" name="Google Shape;664;p14"/>
          <p:cNvSpPr/>
          <p:nvPr/>
        </p:nvSpPr>
        <p:spPr>
          <a:xfrm>
            <a:off x="0" y="6139479"/>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65" name="Google Shape;665;p14"/>
          <p:cNvSpPr/>
          <p:nvPr/>
        </p:nvSpPr>
        <p:spPr>
          <a:xfrm>
            <a:off x="0" y="6552917"/>
            <a:ext cx="12192000" cy="305083"/>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666" name="Google Shape;666;p14"/>
          <p:cNvPicPr preferRelativeResize="0"/>
          <p:nvPr/>
        </p:nvPicPr>
        <p:blipFill rotWithShape="1">
          <a:blip r:embed="rId3">
            <a:alphaModFix/>
          </a:blip>
          <a:srcRect/>
          <a:stretch/>
        </p:blipFill>
        <p:spPr>
          <a:xfrm rot="-5400000">
            <a:off x="-226556" y="6178742"/>
            <a:ext cx="941274" cy="935570"/>
          </a:xfrm>
          <a:prstGeom prst="rect">
            <a:avLst/>
          </a:prstGeom>
          <a:noFill/>
          <a:ln>
            <a:noFill/>
          </a:ln>
        </p:spPr>
      </p:pic>
      <p:sp>
        <p:nvSpPr>
          <p:cNvPr id="667" name="Google Shape;667;p14"/>
          <p:cNvSpPr/>
          <p:nvPr/>
        </p:nvSpPr>
        <p:spPr>
          <a:xfrm>
            <a:off x="244081" y="275629"/>
            <a:ext cx="6450017" cy="953464"/>
          </a:xfrm>
          <a:prstGeom prst="rect">
            <a:avLst/>
          </a:prstGeom>
          <a:noFill/>
          <a:ln w="38100" cap="flat" cmpd="sng">
            <a:solidFill>
              <a:srgbClr val="F5B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668" name="Google Shape;668;p14" descr="A black background with yellow dots&#10;&#10;Description automatically generated"/>
          <p:cNvPicPr preferRelativeResize="0"/>
          <p:nvPr/>
        </p:nvPicPr>
        <p:blipFill rotWithShape="1">
          <a:blip r:embed="rId4">
            <a:alphaModFix/>
          </a:blip>
          <a:srcRect/>
          <a:stretch/>
        </p:blipFill>
        <p:spPr>
          <a:xfrm>
            <a:off x="9461230" y="-1190625"/>
            <a:ext cx="2648890" cy="2895600"/>
          </a:xfrm>
          <a:prstGeom prst="rect">
            <a:avLst/>
          </a:prstGeom>
          <a:noFill/>
          <a:ln>
            <a:noFill/>
          </a:ln>
        </p:spPr>
      </p:pic>
      <p:sp>
        <p:nvSpPr>
          <p:cNvPr id="669" name="Google Shape;669;p14"/>
          <p:cNvSpPr txBox="1"/>
          <p:nvPr/>
        </p:nvSpPr>
        <p:spPr>
          <a:xfrm>
            <a:off x="244082" y="1524183"/>
            <a:ext cx="9374372"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Lato"/>
                <a:ea typeface="Lato"/>
                <a:cs typeface="Lato"/>
                <a:sym typeface="Lato"/>
              </a:rPr>
              <a:t>All Zontians have a role to play and are key to the success of this plan.</a:t>
            </a:r>
            <a:endParaRPr/>
          </a:p>
          <a:p>
            <a:pPr marL="0" marR="0" lvl="0" indent="0" algn="l" rtl="0">
              <a:spcBef>
                <a:spcPts val="0"/>
              </a:spcBef>
              <a:spcAft>
                <a:spcPts val="0"/>
              </a:spcAft>
              <a:buNone/>
            </a:pPr>
            <a:endParaRPr sz="2800">
              <a:solidFill>
                <a:schemeClr val="dk1"/>
              </a:solidFill>
              <a:latin typeface="Lato"/>
              <a:ea typeface="Lato"/>
              <a:cs typeface="Lato"/>
              <a:sym typeface="Lato"/>
            </a:endParaRPr>
          </a:p>
          <a:p>
            <a:pPr marL="0" marR="0" lvl="0" indent="0" algn="l" rtl="0">
              <a:spcBef>
                <a:spcPts val="0"/>
              </a:spcBef>
              <a:spcAft>
                <a:spcPts val="0"/>
              </a:spcAft>
              <a:buNone/>
            </a:pPr>
            <a:r>
              <a:rPr lang="en-US" sz="2800">
                <a:solidFill>
                  <a:schemeClr val="dk1"/>
                </a:solidFill>
                <a:latin typeface="Lato"/>
                <a:ea typeface="Lato"/>
                <a:cs typeface="Lato"/>
                <a:sym typeface="Lato"/>
              </a:rPr>
              <a:t>Strategies will be aligned at international, district and club levels.</a:t>
            </a:r>
            <a:endParaRPr/>
          </a:p>
          <a:p>
            <a:pPr marL="0" marR="0" lvl="0" indent="0" algn="l" rtl="0">
              <a:spcBef>
                <a:spcPts val="0"/>
              </a:spcBef>
              <a:spcAft>
                <a:spcPts val="0"/>
              </a:spcAft>
              <a:buNone/>
            </a:pPr>
            <a:endParaRPr sz="2800">
              <a:solidFill>
                <a:schemeClr val="dk1"/>
              </a:solidFill>
              <a:latin typeface="Lato"/>
              <a:ea typeface="Lato"/>
              <a:cs typeface="Lato"/>
              <a:sym typeface="Lato"/>
            </a:endParaRPr>
          </a:p>
          <a:p>
            <a:pPr marL="0" marR="0" lvl="0" indent="0" algn="l" rtl="0">
              <a:spcBef>
                <a:spcPts val="0"/>
              </a:spcBef>
              <a:spcAft>
                <a:spcPts val="0"/>
              </a:spcAft>
              <a:buNone/>
            </a:pPr>
            <a:r>
              <a:rPr lang="en-US" sz="2800">
                <a:solidFill>
                  <a:schemeClr val="dk1"/>
                </a:solidFill>
                <a:latin typeface="Lato"/>
                <a:ea typeface="Lato"/>
                <a:cs typeface="Lato"/>
                <a:sym typeface="Lato"/>
              </a:rPr>
              <a:t>Resources will be developed for districts and clubs to support alignment.</a:t>
            </a:r>
            <a:endParaRPr/>
          </a:p>
          <a:p>
            <a:pPr marL="0" marR="0" lvl="0" indent="0" algn="l" rtl="0">
              <a:spcBef>
                <a:spcPts val="0"/>
              </a:spcBef>
              <a:spcAft>
                <a:spcPts val="0"/>
              </a:spcAft>
              <a:buNone/>
            </a:pPr>
            <a:endParaRPr sz="2800">
              <a:solidFill>
                <a:schemeClr val="dk1"/>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 pos="100000">
              <a:srgbClr val="00BCD3"/>
            </a:gs>
          </a:gsLst>
          <a:lin ang="16200000" scaled="0"/>
        </a:gradFill>
        <a:effectLst/>
      </p:bgPr>
    </p:bg>
    <p:spTree>
      <p:nvGrpSpPr>
        <p:cNvPr id="1" name="Shape 683"/>
        <p:cNvGrpSpPr/>
        <p:nvPr/>
      </p:nvGrpSpPr>
      <p:grpSpPr>
        <a:xfrm>
          <a:off x="0" y="0"/>
          <a:ext cx="0" cy="0"/>
          <a:chOff x="0" y="0"/>
          <a:chExt cx="0" cy="0"/>
        </a:xfrm>
      </p:grpSpPr>
      <p:sp>
        <p:nvSpPr>
          <p:cNvPr id="684" name="Google Shape;684;p16"/>
          <p:cNvSpPr/>
          <p:nvPr/>
        </p:nvSpPr>
        <p:spPr>
          <a:xfrm>
            <a:off x="4743450" y="0"/>
            <a:ext cx="74485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orbel"/>
              <a:ea typeface="Corbel"/>
              <a:cs typeface="Corbel"/>
              <a:sym typeface="Corbel"/>
            </a:endParaRPr>
          </a:p>
        </p:txBody>
      </p:sp>
      <p:pic>
        <p:nvPicPr>
          <p:cNvPr id="685" name="Google Shape;685;p16"/>
          <p:cNvPicPr preferRelativeResize="0"/>
          <p:nvPr/>
        </p:nvPicPr>
        <p:blipFill rotWithShape="1">
          <a:blip r:embed="rId3">
            <a:alphaModFix amt="14000"/>
          </a:blip>
          <a:srcRect l="9271" r="9271"/>
          <a:stretch/>
        </p:blipFill>
        <p:spPr>
          <a:xfrm>
            <a:off x="4743450" y="10"/>
            <a:ext cx="7448551" cy="6857990"/>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686" name="Google Shape;686;p16"/>
          <p:cNvSpPr txBox="1"/>
          <p:nvPr/>
        </p:nvSpPr>
        <p:spPr>
          <a:xfrm>
            <a:off x="216897" y="2548266"/>
            <a:ext cx="40005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Lato"/>
                <a:ea typeface="Lato"/>
                <a:cs typeface="Lato"/>
                <a:sym typeface="Lato"/>
              </a:rPr>
              <a:t>FOLLOW</a:t>
            </a:r>
            <a:endParaRPr/>
          </a:p>
          <a:p>
            <a:pPr marL="0" marR="0" lvl="0" indent="0" algn="ctr" rtl="0">
              <a:spcBef>
                <a:spcPts val="0"/>
              </a:spcBef>
              <a:spcAft>
                <a:spcPts val="0"/>
              </a:spcAft>
              <a:buNone/>
            </a:pPr>
            <a:r>
              <a:rPr lang="en-US" sz="3200">
                <a:solidFill>
                  <a:schemeClr val="dk1"/>
                </a:solidFill>
                <a:latin typeface="Lato"/>
                <a:ea typeface="Lato"/>
                <a:cs typeface="Lato"/>
                <a:sym typeface="Lato"/>
              </a:rPr>
              <a:t>ALONG</a:t>
            </a:r>
            <a:endParaRPr/>
          </a:p>
        </p:txBody>
      </p:sp>
      <p:pic>
        <p:nvPicPr>
          <p:cNvPr id="687" name="Google Shape;687;p16" descr="A black background with white text&#10;&#10;Description automatically generated"/>
          <p:cNvPicPr preferRelativeResize="0"/>
          <p:nvPr/>
        </p:nvPicPr>
        <p:blipFill rotWithShape="1">
          <a:blip r:embed="rId4">
            <a:alphaModFix/>
          </a:blip>
          <a:srcRect/>
          <a:stretch/>
        </p:blipFill>
        <p:spPr>
          <a:xfrm>
            <a:off x="786580" y="5650020"/>
            <a:ext cx="3234814" cy="1054831"/>
          </a:xfrm>
          <a:prstGeom prst="rect">
            <a:avLst/>
          </a:prstGeom>
          <a:noFill/>
          <a:ln>
            <a:noFill/>
          </a:ln>
        </p:spPr>
      </p:pic>
      <p:pic>
        <p:nvPicPr>
          <p:cNvPr id="688" name="Google Shape;688;p16" descr="A black background with yellow dots&#10;&#10;Description automatically generated"/>
          <p:cNvPicPr preferRelativeResize="0"/>
          <p:nvPr/>
        </p:nvPicPr>
        <p:blipFill rotWithShape="1">
          <a:blip r:embed="rId5">
            <a:alphaModFix/>
          </a:blip>
          <a:srcRect/>
          <a:stretch/>
        </p:blipFill>
        <p:spPr>
          <a:xfrm>
            <a:off x="-431743" y="-1294651"/>
            <a:ext cx="2648890" cy="2895600"/>
          </a:xfrm>
          <a:prstGeom prst="rect">
            <a:avLst/>
          </a:prstGeom>
          <a:noFill/>
          <a:ln>
            <a:noFill/>
          </a:ln>
        </p:spPr>
      </p:pic>
      <p:sp>
        <p:nvSpPr>
          <p:cNvPr id="689" name="Google Shape;689;p16"/>
          <p:cNvSpPr txBox="1"/>
          <p:nvPr/>
        </p:nvSpPr>
        <p:spPr>
          <a:xfrm>
            <a:off x="5460047" y="2274838"/>
            <a:ext cx="6345873"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4D6E"/>
                </a:solidFill>
                <a:latin typeface="Lato"/>
                <a:ea typeface="Lato"/>
                <a:cs typeface="Lato"/>
                <a:sym typeface="Lato"/>
              </a:rPr>
              <a:t>Find more information and follow the process at </a:t>
            </a:r>
            <a:r>
              <a:rPr lang="en-US" sz="3600" b="1" i="0" u="none" strike="noStrike">
                <a:solidFill>
                  <a:srgbClr val="044D6E"/>
                </a:solidFill>
                <a:latin typeface="Lato"/>
                <a:ea typeface="Lato"/>
                <a:cs typeface="Lato"/>
                <a:sym typeface="Lato"/>
              </a:rPr>
              <a:t>www.zonta.org/StrategicPlan</a:t>
            </a:r>
            <a:r>
              <a:rPr lang="en-US" sz="3600" b="0" i="0" u="none" strike="noStrike">
                <a:solidFill>
                  <a:srgbClr val="044D6E"/>
                </a:solidFill>
                <a:latin typeface="Lato"/>
                <a:ea typeface="Lato"/>
                <a:cs typeface="Lato"/>
                <a:sym typeface="Lato"/>
              </a:rPr>
              <a:t>.</a:t>
            </a:r>
            <a:endParaRPr sz="3600">
              <a:solidFill>
                <a:srgbClr val="044D6E"/>
              </a:solidFill>
              <a:latin typeface="Lato"/>
              <a:ea typeface="Lato"/>
              <a:cs typeface="Lato"/>
              <a:sym typeface="Lato"/>
            </a:endParaRPr>
          </a:p>
          <a:p>
            <a:pPr marL="0" marR="0" lvl="0" indent="0" algn="ctr" rtl="0">
              <a:spcBef>
                <a:spcPts val="0"/>
              </a:spcBef>
              <a:spcAft>
                <a:spcPts val="0"/>
              </a:spcAft>
              <a:buNone/>
            </a:pPr>
            <a:endParaRPr sz="3600">
              <a:solidFill>
                <a:srgbClr val="044D6E"/>
              </a:solidFill>
              <a:latin typeface="Lato"/>
              <a:ea typeface="Lato"/>
              <a:cs typeface="Lato"/>
              <a:sym typeface="Lato"/>
            </a:endParaRPr>
          </a:p>
        </p:txBody>
      </p:sp>
      <p:pic>
        <p:nvPicPr>
          <p:cNvPr id="690" name="Google Shape;690;p16"/>
          <p:cNvPicPr preferRelativeResize="0"/>
          <p:nvPr/>
        </p:nvPicPr>
        <p:blipFill rotWithShape="1">
          <a:blip r:embed="rId6">
            <a:alphaModFix/>
          </a:blip>
          <a:srcRect/>
          <a:stretch/>
        </p:blipFill>
        <p:spPr>
          <a:xfrm>
            <a:off x="7684476" y="4246130"/>
            <a:ext cx="1821833" cy="23617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 pos="100000">
              <a:srgbClr val="00BCD3"/>
            </a:gs>
          </a:gsLst>
          <a:lin ang="16200000" scaled="0"/>
        </a:gradFill>
        <a:effectLst/>
      </p:bgPr>
    </p:bg>
    <p:spTree>
      <p:nvGrpSpPr>
        <p:cNvPr id="1" name="Shape 402"/>
        <p:cNvGrpSpPr/>
        <p:nvPr/>
      </p:nvGrpSpPr>
      <p:grpSpPr>
        <a:xfrm>
          <a:off x="0" y="0"/>
          <a:ext cx="0" cy="0"/>
          <a:chOff x="0" y="0"/>
          <a:chExt cx="0" cy="0"/>
        </a:xfrm>
      </p:grpSpPr>
      <p:sp>
        <p:nvSpPr>
          <p:cNvPr id="403" name="Google Shape;403;p2"/>
          <p:cNvSpPr/>
          <p:nvPr/>
        </p:nvSpPr>
        <p:spPr>
          <a:xfrm>
            <a:off x="4743450" y="0"/>
            <a:ext cx="74485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orbel"/>
              <a:ea typeface="Corbel"/>
              <a:cs typeface="Corbel"/>
              <a:sym typeface="Corbel"/>
            </a:endParaRPr>
          </a:p>
        </p:txBody>
      </p:sp>
      <p:pic>
        <p:nvPicPr>
          <p:cNvPr id="404" name="Google Shape;404;p2"/>
          <p:cNvPicPr preferRelativeResize="0"/>
          <p:nvPr/>
        </p:nvPicPr>
        <p:blipFill rotWithShape="1">
          <a:blip r:embed="rId3">
            <a:alphaModFix amt="14000"/>
          </a:blip>
          <a:srcRect l="9271" r="9271"/>
          <a:stretch/>
        </p:blipFill>
        <p:spPr>
          <a:xfrm>
            <a:off x="4743450" y="10"/>
            <a:ext cx="7448551" cy="6857990"/>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405" name="Google Shape;405;p2"/>
          <p:cNvSpPr txBox="1"/>
          <p:nvPr/>
        </p:nvSpPr>
        <p:spPr>
          <a:xfrm>
            <a:off x="266700" y="2267545"/>
            <a:ext cx="40005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dk1"/>
                </a:solidFill>
                <a:latin typeface="Lato"/>
                <a:ea typeface="Lato"/>
                <a:cs typeface="Lato"/>
                <a:sym typeface="Lato"/>
              </a:rPr>
              <a:t>THE</a:t>
            </a:r>
            <a:br>
              <a:rPr lang="en-US" sz="4400" b="0" i="0" u="none" strike="noStrike" cap="none">
                <a:solidFill>
                  <a:schemeClr val="dk1"/>
                </a:solidFill>
                <a:latin typeface="Lato"/>
                <a:ea typeface="Lato"/>
                <a:cs typeface="Lato"/>
                <a:sym typeface="Lato"/>
              </a:rPr>
            </a:br>
            <a:r>
              <a:rPr lang="en-US" sz="4400" b="0" i="0" u="none" strike="noStrike" cap="none">
                <a:solidFill>
                  <a:schemeClr val="dk1"/>
                </a:solidFill>
                <a:latin typeface="Lato"/>
                <a:ea typeface="Lato"/>
                <a:cs typeface="Lato"/>
                <a:sym typeface="Lato"/>
              </a:rPr>
              <a:t>OBJECTIVE</a:t>
            </a:r>
            <a:endParaRPr/>
          </a:p>
        </p:txBody>
      </p:sp>
      <p:pic>
        <p:nvPicPr>
          <p:cNvPr id="406" name="Google Shape;406;p2" descr="A black background with white text&#10;&#10;Description automatically generated"/>
          <p:cNvPicPr preferRelativeResize="0"/>
          <p:nvPr/>
        </p:nvPicPr>
        <p:blipFill rotWithShape="1">
          <a:blip r:embed="rId4">
            <a:alphaModFix/>
          </a:blip>
          <a:srcRect/>
          <a:stretch/>
        </p:blipFill>
        <p:spPr>
          <a:xfrm>
            <a:off x="786580" y="5650020"/>
            <a:ext cx="3234814" cy="1054831"/>
          </a:xfrm>
          <a:prstGeom prst="rect">
            <a:avLst/>
          </a:prstGeom>
          <a:noFill/>
          <a:ln>
            <a:noFill/>
          </a:ln>
        </p:spPr>
      </p:pic>
      <p:pic>
        <p:nvPicPr>
          <p:cNvPr id="407" name="Google Shape;407;p2" descr="A black background with yellow dots&#10;&#10;Description automatically generated"/>
          <p:cNvPicPr preferRelativeResize="0"/>
          <p:nvPr/>
        </p:nvPicPr>
        <p:blipFill rotWithShape="1">
          <a:blip r:embed="rId5">
            <a:alphaModFix/>
          </a:blip>
          <a:srcRect/>
          <a:stretch/>
        </p:blipFill>
        <p:spPr>
          <a:xfrm>
            <a:off x="-431743" y="-1294651"/>
            <a:ext cx="2648890" cy="2895600"/>
          </a:xfrm>
          <a:prstGeom prst="rect">
            <a:avLst/>
          </a:prstGeom>
          <a:noFill/>
          <a:ln>
            <a:noFill/>
          </a:ln>
        </p:spPr>
      </p:pic>
      <p:sp>
        <p:nvSpPr>
          <p:cNvPr id="408" name="Google Shape;408;p2"/>
          <p:cNvSpPr txBox="1"/>
          <p:nvPr/>
        </p:nvSpPr>
        <p:spPr>
          <a:xfrm>
            <a:off x="5086350" y="341114"/>
            <a:ext cx="6629400" cy="5909270"/>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Clr>
                <a:schemeClr val="dk1"/>
              </a:buClr>
              <a:buSzPts val="3600"/>
              <a:buFont typeface="Lato"/>
              <a:buNone/>
            </a:pPr>
            <a:r>
              <a:rPr lang="en-US" sz="4000" b="1" i="0" u="none" strike="noStrike" cap="none" dirty="0">
                <a:solidFill>
                  <a:schemeClr val="dk1"/>
                </a:solidFill>
                <a:latin typeface="Lato"/>
                <a:ea typeface="Lato"/>
                <a:cs typeface="Lato"/>
                <a:sym typeface="Lato"/>
              </a:rPr>
              <a:t>Develop a new strategic plan to meet the </a:t>
            </a:r>
            <a:r>
              <a:rPr lang="en-US" sz="4000" b="1" i="0" u="none" strike="noStrike" cap="none" dirty="0">
                <a:solidFill>
                  <a:srgbClr val="005F71"/>
                </a:solidFill>
                <a:latin typeface="Lato"/>
                <a:ea typeface="Lato"/>
                <a:cs typeface="Lato"/>
                <a:sym typeface="Lato"/>
              </a:rPr>
              <a:t>needs of </a:t>
            </a:r>
            <a:r>
              <a:rPr lang="en-US" sz="4000" b="1" i="0" u="none" strike="noStrike" cap="none" dirty="0" err="1">
                <a:solidFill>
                  <a:srgbClr val="005F71"/>
                </a:solidFill>
                <a:latin typeface="Lato"/>
                <a:ea typeface="Lato"/>
                <a:cs typeface="Lato"/>
                <a:sym typeface="Lato"/>
              </a:rPr>
              <a:t>Zonta</a:t>
            </a:r>
            <a:r>
              <a:rPr lang="en-US" sz="4000" b="1" i="0" u="none" strike="noStrike" cap="none" dirty="0">
                <a:solidFill>
                  <a:srgbClr val="005F71"/>
                </a:solidFill>
                <a:latin typeface="Lato"/>
                <a:ea typeface="Lato"/>
                <a:cs typeface="Lato"/>
                <a:sym typeface="Lato"/>
              </a:rPr>
              <a:t> members </a:t>
            </a:r>
            <a:r>
              <a:rPr lang="en-US" sz="4000" b="1" i="0" u="none" strike="noStrike" cap="none" dirty="0">
                <a:solidFill>
                  <a:schemeClr val="dk1"/>
                </a:solidFill>
                <a:latin typeface="Lato"/>
                <a:ea typeface="Lato"/>
                <a:cs typeface="Lato"/>
                <a:sym typeface="Lato"/>
              </a:rPr>
              <a:t>while </a:t>
            </a:r>
            <a:r>
              <a:rPr lang="en-US" sz="4000" b="1" i="0" u="none" strike="noStrike" cap="none" dirty="0">
                <a:solidFill>
                  <a:srgbClr val="005F71"/>
                </a:solidFill>
                <a:latin typeface="Lato"/>
                <a:ea typeface="Lato"/>
                <a:cs typeface="Lato"/>
                <a:sym typeface="Lato"/>
              </a:rPr>
              <a:t>opening new pathways </a:t>
            </a:r>
            <a:endParaRPr sz="4000" dirty="0"/>
          </a:p>
          <a:p>
            <a:pPr marL="0" marR="0" lvl="0" indent="0" algn="ctr" rtl="0">
              <a:lnSpc>
                <a:spcPct val="135000"/>
              </a:lnSpc>
              <a:spcBef>
                <a:spcPts val="0"/>
              </a:spcBef>
              <a:spcAft>
                <a:spcPts val="0"/>
              </a:spcAft>
              <a:buClr>
                <a:schemeClr val="dk1"/>
              </a:buClr>
              <a:buSzPts val="3600"/>
              <a:buFont typeface="Lato"/>
              <a:buNone/>
            </a:pPr>
            <a:r>
              <a:rPr lang="en-US" sz="4000" b="1" i="0" u="none" strike="noStrike" cap="none" dirty="0">
                <a:solidFill>
                  <a:schemeClr val="dk1"/>
                </a:solidFill>
                <a:latin typeface="Lato"/>
                <a:ea typeface="Lato"/>
                <a:cs typeface="Lato"/>
                <a:sym typeface="Lato"/>
              </a:rPr>
              <a:t>for other gender equity advocates to </a:t>
            </a:r>
            <a:r>
              <a:rPr lang="en-US" sz="4000" b="1" i="0" u="none" strike="noStrike" cap="none" dirty="0">
                <a:solidFill>
                  <a:srgbClr val="005F71"/>
                </a:solidFill>
                <a:latin typeface="Lato"/>
                <a:ea typeface="Lato"/>
                <a:cs typeface="Lato"/>
                <a:sym typeface="Lato"/>
              </a:rPr>
              <a:t>engage with </a:t>
            </a:r>
            <a:r>
              <a:rPr lang="en-US" sz="4000" b="1" i="0" u="none" strike="noStrike" cap="none" dirty="0" err="1">
                <a:solidFill>
                  <a:srgbClr val="005F71"/>
                </a:solidFill>
                <a:latin typeface="Lato"/>
                <a:ea typeface="Lato"/>
                <a:cs typeface="Lato"/>
                <a:sym typeface="Lato"/>
              </a:rPr>
              <a:t>Zonta</a:t>
            </a:r>
            <a:endParaRPr sz="4000" b="1" i="0" u="none" strike="noStrike" cap="none" dirty="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 pos="100000">
              <a:srgbClr val="00BCD3"/>
            </a:gs>
          </a:gsLst>
          <a:lin ang="16200000" scaled="0"/>
        </a:gradFill>
        <a:effectLst/>
      </p:bgPr>
    </p:bg>
    <p:spTree>
      <p:nvGrpSpPr>
        <p:cNvPr id="1" name="Shape 402"/>
        <p:cNvGrpSpPr/>
        <p:nvPr/>
      </p:nvGrpSpPr>
      <p:grpSpPr>
        <a:xfrm>
          <a:off x="0" y="0"/>
          <a:ext cx="0" cy="0"/>
          <a:chOff x="0" y="0"/>
          <a:chExt cx="0" cy="0"/>
        </a:xfrm>
      </p:grpSpPr>
      <p:sp>
        <p:nvSpPr>
          <p:cNvPr id="403" name="Google Shape;403;p2"/>
          <p:cNvSpPr/>
          <p:nvPr/>
        </p:nvSpPr>
        <p:spPr>
          <a:xfrm>
            <a:off x="4743450" y="0"/>
            <a:ext cx="74485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orbel"/>
              <a:ea typeface="Corbel"/>
              <a:cs typeface="Corbel"/>
              <a:sym typeface="Corbel"/>
            </a:endParaRPr>
          </a:p>
        </p:txBody>
      </p:sp>
      <p:pic>
        <p:nvPicPr>
          <p:cNvPr id="404" name="Google Shape;404;p2"/>
          <p:cNvPicPr preferRelativeResize="0"/>
          <p:nvPr/>
        </p:nvPicPr>
        <p:blipFill rotWithShape="1">
          <a:blip r:embed="rId3">
            <a:alphaModFix amt="14000"/>
          </a:blip>
          <a:srcRect l="9271" r="9271"/>
          <a:stretch/>
        </p:blipFill>
        <p:spPr>
          <a:xfrm>
            <a:off x="4743450" y="10"/>
            <a:ext cx="7448551" cy="6857990"/>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405" name="Google Shape;405;p2"/>
          <p:cNvSpPr txBox="1"/>
          <p:nvPr/>
        </p:nvSpPr>
        <p:spPr>
          <a:xfrm>
            <a:off x="266700" y="2267545"/>
            <a:ext cx="40005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dk1"/>
                </a:solidFill>
                <a:latin typeface="Lato"/>
                <a:ea typeface="Lato"/>
                <a:cs typeface="Lato"/>
                <a:sym typeface="Lato"/>
              </a:rPr>
              <a:t>THE</a:t>
            </a:r>
            <a:br>
              <a:rPr lang="en-US" sz="4400" b="0" i="0" u="none" strike="noStrike" cap="none">
                <a:solidFill>
                  <a:schemeClr val="dk1"/>
                </a:solidFill>
                <a:latin typeface="Lato"/>
                <a:ea typeface="Lato"/>
                <a:cs typeface="Lato"/>
                <a:sym typeface="Lato"/>
              </a:rPr>
            </a:br>
            <a:r>
              <a:rPr lang="en-US" sz="4400" b="0" i="0" u="none" strike="noStrike" cap="none">
                <a:solidFill>
                  <a:schemeClr val="dk1"/>
                </a:solidFill>
                <a:latin typeface="Lato"/>
                <a:ea typeface="Lato"/>
                <a:cs typeface="Lato"/>
                <a:sym typeface="Lato"/>
              </a:rPr>
              <a:t>OBJECTIVE</a:t>
            </a:r>
            <a:endParaRPr/>
          </a:p>
        </p:txBody>
      </p:sp>
      <p:pic>
        <p:nvPicPr>
          <p:cNvPr id="406" name="Google Shape;406;p2" descr="A black background with white text&#10;&#10;Description automatically generated"/>
          <p:cNvPicPr preferRelativeResize="0"/>
          <p:nvPr/>
        </p:nvPicPr>
        <p:blipFill rotWithShape="1">
          <a:blip r:embed="rId4">
            <a:alphaModFix/>
          </a:blip>
          <a:srcRect/>
          <a:stretch/>
        </p:blipFill>
        <p:spPr>
          <a:xfrm>
            <a:off x="786580" y="5650020"/>
            <a:ext cx="3234814" cy="1054831"/>
          </a:xfrm>
          <a:prstGeom prst="rect">
            <a:avLst/>
          </a:prstGeom>
          <a:noFill/>
          <a:ln>
            <a:noFill/>
          </a:ln>
        </p:spPr>
      </p:pic>
      <p:pic>
        <p:nvPicPr>
          <p:cNvPr id="407" name="Google Shape;407;p2" descr="A black background with yellow dots&#10;&#10;Description automatically generated"/>
          <p:cNvPicPr preferRelativeResize="0"/>
          <p:nvPr/>
        </p:nvPicPr>
        <p:blipFill rotWithShape="1">
          <a:blip r:embed="rId5">
            <a:alphaModFix/>
          </a:blip>
          <a:srcRect/>
          <a:stretch/>
        </p:blipFill>
        <p:spPr>
          <a:xfrm>
            <a:off x="-431743" y="-1294651"/>
            <a:ext cx="2648890" cy="2895600"/>
          </a:xfrm>
          <a:prstGeom prst="rect">
            <a:avLst/>
          </a:prstGeom>
          <a:noFill/>
          <a:ln>
            <a:noFill/>
          </a:ln>
        </p:spPr>
      </p:pic>
      <p:sp>
        <p:nvSpPr>
          <p:cNvPr id="408" name="Google Shape;408;p2"/>
          <p:cNvSpPr txBox="1"/>
          <p:nvPr/>
        </p:nvSpPr>
        <p:spPr>
          <a:xfrm>
            <a:off x="5086350" y="341114"/>
            <a:ext cx="6629400" cy="74789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3600"/>
              <a:buFont typeface="Lato"/>
              <a:buNone/>
            </a:pPr>
            <a:r>
              <a:rPr lang="en-US" sz="3200" b="1" i="0" u="none" strike="noStrike" cap="none" dirty="0">
                <a:solidFill>
                  <a:schemeClr val="dk1"/>
                </a:solidFill>
                <a:latin typeface="Lato"/>
                <a:ea typeface="Lato"/>
                <a:cs typeface="Lato"/>
                <a:sym typeface="Lato"/>
              </a:rPr>
              <a:t>The plan will be developed in year one of the biennium and shared with all members. </a:t>
            </a:r>
          </a:p>
          <a:p>
            <a:pPr marL="0" marR="0" lvl="0" indent="0" algn="ctr" rtl="0">
              <a:lnSpc>
                <a:spcPct val="150000"/>
              </a:lnSpc>
              <a:spcBef>
                <a:spcPts val="0"/>
              </a:spcBef>
              <a:spcAft>
                <a:spcPts val="0"/>
              </a:spcAft>
              <a:buClr>
                <a:schemeClr val="dk1"/>
              </a:buClr>
              <a:buSzPts val="3600"/>
              <a:buFont typeface="Lato"/>
              <a:buNone/>
            </a:pPr>
            <a:endParaRPr lang="en-US" sz="3200" b="1" dirty="0">
              <a:solidFill>
                <a:schemeClr val="dk1"/>
              </a:solidFill>
              <a:latin typeface="Lato"/>
              <a:ea typeface="Lato"/>
              <a:cs typeface="Lato"/>
              <a:sym typeface="Lato"/>
            </a:endParaRPr>
          </a:p>
          <a:p>
            <a:pPr marL="0" marR="0" lvl="0" indent="0" algn="ctr" rtl="0">
              <a:lnSpc>
                <a:spcPct val="150000"/>
              </a:lnSpc>
              <a:spcBef>
                <a:spcPts val="0"/>
              </a:spcBef>
              <a:spcAft>
                <a:spcPts val="0"/>
              </a:spcAft>
              <a:buClr>
                <a:schemeClr val="dk1"/>
              </a:buClr>
              <a:buSzPts val="3600"/>
              <a:buFont typeface="Lato"/>
              <a:buNone/>
            </a:pPr>
            <a:r>
              <a:rPr lang="en-US" sz="3200" b="1" i="0" u="none" strike="noStrike" cap="none" dirty="0">
                <a:solidFill>
                  <a:schemeClr val="dk1"/>
                </a:solidFill>
                <a:latin typeface="Lato"/>
                <a:ea typeface="Lato"/>
                <a:cs typeface="Lato"/>
                <a:sym typeface="Lato"/>
              </a:rPr>
              <a:t>The plan was formulated from significant reviews during the past biennium and this biennium into </a:t>
            </a:r>
            <a:r>
              <a:rPr lang="en-US" sz="3200" b="1" i="0" u="none" strike="noStrike" cap="none" dirty="0" err="1">
                <a:solidFill>
                  <a:schemeClr val="dk1"/>
                </a:solidFill>
                <a:latin typeface="Lato"/>
                <a:ea typeface="Lato"/>
                <a:cs typeface="Lato"/>
                <a:sym typeface="Lato"/>
              </a:rPr>
              <a:t>Zonta’s</a:t>
            </a:r>
            <a:r>
              <a:rPr lang="en-US" sz="3200" b="1" i="0" u="none" strike="noStrike" cap="none" dirty="0">
                <a:solidFill>
                  <a:schemeClr val="dk1"/>
                </a:solidFill>
                <a:latin typeface="Lato"/>
                <a:ea typeface="Lato"/>
                <a:cs typeface="Lato"/>
                <a:sym typeface="Lato"/>
              </a:rPr>
              <a:t> operations</a:t>
            </a:r>
          </a:p>
          <a:p>
            <a:pPr marL="0" marR="0" lvl="0" indent="0" algn="ctr" rtl="0">
              <a:lnSpc>
                <a:spcPct val="150000"/>
              </a:lnSpc>
              <a:spcBef>
                <a:spcPts val="0"/>
              </a:spcBef>
              <a:spcAft>
                <a:spcPts val="0"/>
              </a:spcAft>
              <a:buClr>
                <a:schemeClr val="dk1"/>
              </a:buClr>
              <a:buSzPts val="3600"/>
              <a:buFont typeface="Lato"/>
              <a:buNone/>
            </a:pPr>
            <a:endParaRPr lang="en-US" sz="3200" b="1" dirty="0">
              <a:solidFill>
                <a:schemeClr val="dk1"/>
              </a:solidFill>
              <a:latin typeface="Lato"/>
              <a:ea typeface="Lato"/>
              <a:cs typeface="Lato"/>
              <a:sym typeface="Lato"/>
            </a:endParaRPr>
          </a:p>
          <a:p>
            <a:pPr marL="0" marR="0" lvl="0" indent="0" algn="ctr" rtl="0">
              <a:lnSpc>
                <a:spcPct val="150000"/>
              </a:lnSpc>
              <a:spcBef>
                <a:spcPts val="0"/>
              </a:spcBef>
              <a:spcAft>
                <a:spcPts val="0"/>
              </a:spcAft>
              <a:buClr>
                <a:schemeClr val="dk1"/>
              </a:buClr>
              <a:buSzPts val="3600"/>
              <a:buFont typeface="Lato"/>
              <a:buNone/>
            </a:pPr>
            <a:endParaRPr sz="32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05180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 pos="100000">
              <a:srgbClr val="00BCD3"/>
            </a:gs>
          </a:gsLst>
          <a:lin ang="16200000" scaled="0"/>
        </a:gradFill>
        <a:effectLst/>
      </p:bgPr>
    </p:bg>
    <p:spTree>
      <p:nvGrpSpPr>
        <p:cNvPr id="1" name="Shape 412"/>
        <p:cNvGrpSpPr/>
        <p:nvPr/>
      </p:nvGrpSpPr>
      <p:grpSpPr>
        <a:xfrm>
          <a:off x="0" y="0"/>
          <a:ext cx="0" cy="0"/>
          <a:chOff x="0" y="0"/>
          <a:chExt cx="0" cy="0"/>
        </a:xfrm>
      </p:grpSpPr>
      <p:sp>
        <p:nvSpPr>
          <p:cNvPr id="413" name="Google Shape;413;p3"/>
          <p:cNvSpPr/>
          <p:nvPr/>
        </p:nvSpPr>
        <p:spPr>
          <a:xfrm>
            <a:off x="4743450" y="0"/>
            <a:ext cx="74485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orbel"/>
              <a:ea typeface="Corbel"/>
              <a:cs typeface="Corbel"/>
              <a:sym typeface="Corbel"/>
            </a:endParaRPr>
          </a:p>
        </p:txBody>
      </p:sp>
      <p:pic>
        <p:nvPicPr>
          <p:cNvPr id="414" name="Google Shape;414;p3"/>
          <p:cNvPicPr preferRelativeResize="0"/>
          <p:nvPr/>
        </p:nvPicPr>
        <p:blipFill rotWithShape="1">
          <a:blip r:embed="rId3">
            <a:alphaModFix amt="14000"/>
          </a:blip>
          <a:srcRect l="9271" r="9271"/>
          <a:stretch/>
        </p:blipFill>
        <p:spPr>
          <a:xfrm>
            <a:off x="4743450" y="10"/>
            <a:ext cx="7448551" cy="6857990"/>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415" name="Google Shape;415;p3"/>
          <p:cNvSpPr txBox="1"/>
          <p:nvPr/>
        </p:nvSpPr>
        <p:spPr>
          <a:xfrm>
            <a:off x="216897" y="2418456"/>
            <a:ext cx="40005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Lato"/>
                <a:ea typeface="Lato"/>
                <a:cs typeface="Lato"/>
                <a:sym typeface="Lato"/>
              </a:rPr>
              <a:t>KEY </a:t>
            </a:r>
            <a:endParaRPr/>
          </a:p>
          <a:p>
            <a:pPr marL="0" marR="0" lvl="0" indent="0" algn="ctr" rtl="0">
              <a:spcBef>
                <a:spcPts val="0"/>
              </a:spcBef>
              <a:spcAft>
                <a:spcPts val="0"/>
              </a:spcAft>
              <a:buNone/>
            </a:pPr>
            <a:r>
              <a:rPr lang="en-US" sz="3200" b="0" i="0" u="none" strike="noStrike" cap="none">
                <a:solidFill>
                  <a:schemeClr val="dk1"/>
                </a:solidFill>
                <a:latin typeface="Lato"/>
                <a:ea typeface="Lato"/>
                <a:cs typeface="Lato"/>
                <a:sym typeface="Lato"/>
              </a:rPr>
              <a:t>PRINCIPLES</a:t>
            </a:r>
            <a:endParaRPr/>
          </a:p>
        </p:txBody>
      </p:sp>
      <p:pic>
        <p:nvPicPr>
          <p:cNvPr id="416" name="Google Shape;416;p3" descr="A black background with white text&#10;&#10;Description automatically generated"/>
          <p:cNvPicPr preferRelativeResize="0"/>
          <p:nvPr/>
        </p:nvPicPr>
        <p:blipFill rotWithShape="1">
          <a:blip r:embed="rId4">
            <a:alphaModFix/>
          </a:blip>
          <a:srcRect/>
          <a:stretch/>
        </p:blipFill>
        <p:spPr>
          <a:xfrm>
            <a:off x="786580" y="5650020"/>
            <a:ext cx="3234814" cy="1054831"/>
          </a:xfrm>
          <a:prstGeom prst="rect">
            <a:avLst/>
          </a:prstGeom>
          <a:noFill/>
          <a:ln>
            <a:noFill/>
          </a:ln>
        </p:spPr>
      </p:pic>
      <p:pic>
        <p:nvPicPr>
          <p:cNvPr id="417" name="Google Shape;417;p3" descr="A black background with yellow dots&#10;&#10;Description automatically generated"/>
          <p:cNvPicPr preferRelativeResize="0"/>
          <p:nvPr/>
        </p:nvPicPr>
        <p:blipFill rotWithShape="1">
          <a:blip r:embed="rId5">
            <a:alphaModFix/>
          </a:blip>
          <a:srcRect/>
          <a:stretch/>
        </p:blipFill>
        <p:spPr>
          <a:xfrm>
            <a:off x="-431743" y="-1294651"/>
            <a:ext cx="2648890" cy="2895600"/>
          </a:xfrm>
          <a:prstGeom prst="rect">
            <a:avLst/>
          </a:prstGeom>
          <a:noFill/>
          <a:ln>
            <a:noFill/>
          </a:ln>
        </p:spPr>
      </p:pic>
      <p:sp>
        <p:nvSpPr>
          <p:cNvPr id="418" name="Google Shape;418;p3"/>
          <p:cNvSpPr txBox="1"/>
          <p:nvPr/>
        </p:nvSpPr>
        <p:spPr>
          <a:xfrm>
            <a:off x="4891087" y="587186"/>
            <a:ext cx="7153275" cy="581693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100"/>
              <a:buFont typeface="Arial"/>
              <a:buChar char="•"/>
            </a:pPr>
            <a:r>
              <a:rPr lang="en-US" sz="3100" b="0" i="0" u="none" strike="noStrike" cap="none" dirty="0">
                <a:solidFill>
                  <a:schemeClr val="dk1"/>
                </a:solidFill>
                <a:latin typeface="Lato"/>
                <a:ea typeface="Lato"/>
                <a:cs typeface="Lato"/>
                <a:sym typeface="Lato"/>
              </a:rPr>
              <a:t>We will expand its credibility </a:t>
            </a:r>
            <a:br>
              <a:rPr lang="en-US" sz="3100" b="0" i="0" u="none" strike="noStrike" cap="none" dirty="0">
                <a:solidFill>
                  <a:schemeClr val="dk1"/>
                </a:solidFill>
                <a:latin typeface="Lato"/>
                <a:ea typeface="Lato"/>
                <a:cs typeface="Lato"/>
                <a:sym typeface="Lato"/>
              </a:rPr>
            </a:br>
            <a:r>
              <a:rPr lang="en-US" sz="3100" b="0" i="0" u="none" strike="noStrike" cap="none" dirty="0">
                <a:solidFill>
                  <a:schemeClr val="dk1"/>
                </a:solidFill>
                <a:latin typeface="Lato"/>
                <a:ea typeface="Lato"/>
                <a:cs typeface="Lato"/>
                <a:sym typeface="Lato"/>
              </a:rPr>
              <a:t>and visibility in the world on key advocacy issues</a:t>
            </a:r>
            <a:endParaRPr dirty="0"/>
          </a:p>
          <a:p>
            <a:pPr marL="457200" marR="0" lvl="0" indent="-260350" algn="l" rtl="0">
              <a:spcBef>
                <a:spcPts val="0"/>
              </a:spcBef>
              <a:spcAft>
                <a:spcPts val="0"/>
              </a:spcAft>
              <a:buClr>
                <a:schemeClr val="lt1"/>
              </a:buClr>
              <a:buSzPts val="3100"/>
              <a:buFont typeface="Arial"/>
              <a:buNone/>
            </a:pPr>
            <a:endParaRPr sz="3100" b="0" i="0" u="none" strike="noStrike" cap="none"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3100"/>
              <a:buFont typeface="Arial"/>
              <a:buChar char="•"/>
            </a:pPr>
            <a:r>
              <a:rPr lang="en-US" sz="3100" b="0" i="0" u="none" strike="noStrike" cap="none" dirty="0">
                <a:solidFill>
                  <a:schemeClr val="dk1"/>
                </a:solidFill>
                <a:latin typeface="Lato"/>
                <a:ea typeface="Lato"/>
                <a:cs typeface="Lato"/>
                <a:sym typeface="Lato"/>
              </a:rPr>
              <a:t>To be successful, there must be faith in the clubs and members must enjoy a healthy club life</a:t>
            </a:r>
            <a:endParaRPr dirty="0"/>
          </a:p>
          <a:p>
            <a:pPr marL="457200" marR="0" lvl="0" indent="-260350" algn="l" rtl="0">
              <a:spcBef>
                <a:spcPts val="0"/>
              </a:spcBef>
              <a:spcAft>
                <a:spcPts val="0"/>
              </a:spcAft>
              <a:buClr>
                <a:schemeClr val="lt1"/>
              </a:buClr>
              <a:buSzPts val="3100"/>
              <a:buFont typeface="Arial"/>
              <a:buNone/>
            </a:pPr>
            <a:endParaRPr sz="3100" b="0" i="0" u="none" strike="noStrike" cap="none"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3100"/>
              <a:buFont typeface="Arial"/>
              <a:buChar char="•"/>
            </a:pPr>
            <a:r>
              <a:rPr lang="en-US" sz="3100" b="0" i="0" u="none" strike="noStrike" cap="none" dirty="0">
                <a:solidFill>
                  <a:schemeClr val="dk1"/>
                </a:solidFill>
                <a:latin typeface="Lato"/>
                <a:ea typeface="Lato"/>
                <a:cs typeface="Lato"/>
                <a:sym typeface="Lato"/>
              </a:rPr>
              <a:t>We must seek new members, allies and partners who believe in our mission to build a better world for women and girls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 pos="100000">
              <a:srgbClr val="00BCD3"/>
            </a:gs>
          </a:gsLst>
          <a:lin ang="16200000" scaled="0"/>
        </a:gradFill>
        <a:effectLst/>
      </p:bgPr>
    </p:bg>
    <p:spTree>
      <p:nvGrpSpPr>
        <p:cNvPr id="1" name="Shape 422"/>
        <p:cNvGrpSpPr/>
        <p:nvPr/>
      </p:nvGrpSpPr>
      <p:grpSpPr>
        <a:xfrm>
          <a:off x="0" y="0"/>
          <a:ext cx="0" cy="0"/>
          <a:chOff x="0" y="0"/>
          <a:chExt cx="0" cy="0"/>
        </a:xfrm>
      </p:grpSpPr>
      <p:sp>
        <p:nvSpPr>
          <p:cNvPr id="423" name="Google Shape;423;p4"/>
          <p:cNvSpPr/>
          <p:nvPr/>
        </p:nvSpPr>
        <p:spPr>
          <a:xfrm>
            <a:off x="4743450" y="0"/>
            <a:ext cx="74485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orbel"/>
              <a:ea typeface="Corbel"/>
              <a:cs typeface="Corbel"/>
              <a:sym typeface="Corbel"/>
            </a:endParaRPr>
          </a:p>
        </p:txBody>
      </p:sp>
      <p:pic>
        <p:nvPicPr>
          <p:cNvPr id="424" name="Google Shape;424;p4"/>
          <p:cNvPicPr preferRelativeResize="0"/>
          <p:nvPr/>
        </p:nvPicPr>
        <p:blipFill rotWithShape="1">
          <a:blip r:embed="rId3">
            <a:alphaModFix amt="14000"/>
          </a:blip>
          <a:srcRect l="9271" r="9271"/>
          <a:stretch/>
        </p:blipFill>
        <p:spPr>
          <a:xfrm>
            <a:off x="4743450" y="10"/>
            <a:ext cx="7448551" cy="6857990"/>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425" name="Google Shape;425;p4"/>
          <p:cNvSpPr txBox="1"/>
          <p:nvPr/>
        </p:nvSpPr>
        <p:spPr>
          <a:xfrm>
            <a:off x="292580" y="2444207"/>
            <a:ext cx="40005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Lato"/>
                <a:ea typeface="Lato"/>
                <a:cs typeface="Lato"/>
                <a:sym typeface="Lato"/>
              </a:rPr>
              <a:t>KEY </a:t>
            </a:r>
            <a:endParaRPr/>
          </a:p>
          <a:p>
            <a:pPr marL="0" marR="0" lvl="0" indent="0" algn="ctr" rtl="0">
              <a:spcBef>
                <a:spcPts val="0"/>
              </a:spcBef>
              <a:spcAft>
                <a:spcPts val="0"/>
              </a:spcAft>
              <a:buNone/>
            </a:pPr>
            <a:r>
              <a:rPr lang="en-US" sz="3200" b="0" i="0" u="none" strike="noStrike" cap="none">
                <a:solidFill>
                  <a:schemeClr val="dk1"/>
                </a:solidFill>
                <a:latin typeface="Lato"/>
                <a:ea typeface="Lato"/>
                <a:cs typeface="Lato"/>
                <a:sym typeface="Lato"/>
              </a:rPr>
              <a:t>PRINCIPLES</a:t>
            </a:r>
            <a:endParaRPr/>
          </a:p>
        </p:txBody>
      </p:sp>
      <p:pic>
        <p:nvPicPr>
          <p:cNvPr id="426" name="Google Shape;426;p4" descr="A black background with white text&#10;&#10;Description automatically generated"/>
          <p:cNvPicPr preferRelativeResize="0"/>
          <p:nvPr/>
        </p:nvPicPr>
        <p:blipFill rotWithShape="1">
          <a:blip r:embed="rId4">
            <a:alphaModFix/>
          </a:blip>
          <a:srcRect/>
          <a:stretch/>
        </p:blipFill>
        <p:spPr>
          <a:xfrm>
            <a:off x="786580" y="5650020"/>
            <a:ext cx="3234814" cy="1054831"/>
          </a:xfrm>
          <a:prstGeom prst="rect">
            <a:avLst/>
          </a:prstGeom>
          <a:noFill/>
          <a:ln>
            <a:noFill/>
          </a:ln>
        </p:spPr>
      </p:pic>
      <p:pic>
        <p:nvPicPr>
          <p:cNvPr id="427" name="Google Shape;427;p4" descr="A black background with yellow dots&#10;&#10;Description automatically generated"/>
          <p:cNvPicPr preferRelativeResize="0"/>
          <p:nvPr/>
        </p:nvPicPr>
        <p:blipFill rotWithShape="1">
          <a:blip r:embed="rId5">
            <a:alphaModFix/>
          </a:blip>
          <a:srcRect/>
          <a:stretch/>
        </p:blipFill>
        <p:spPr>
          <a:xfrm>
            <a:off x="-431743" y="-1294651"/>
            <a:ext cx="2648890" cy="2895600"/>
          </a:xfrm>
          <a:prstGeom prst="rect">
            <a:avLst/>
          </a:prstGeom>
          <a:noFill/>
          <a:ln>
            <a:noFill/>
          </a:ln>
        </p:spPr>
      </p:pic>
      <p:sp>
        <p:nvSpPr>
          <p:cNvPr id="428" name="Google Shape;428;p4"/>
          <p:cNvSpPr txBox="1"/>
          <p:nvPr/>
        </p:nvSpPr>
        <p:spPr>
          <a:xfrm>
            <a:off x="4891087" y="674400"/>
            <a:ext cx="7153275" cy="600160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Arial" panose="020B0604020202020204" pitchFamily="34" charset="0"/>
              <a:buChar char="•"/>
            </a:pPr>
            <a:r>
              <a:rPr lang="en-US" sz="3200" b="0" i="0" u="none" strike="noStrike" cap="none" dirty="0" err="1">
                <a:solidFill>
                  <a:schemeClr val="dk1"/>
                </a:solidFill>
                <a:latin typeface="Lato"/>
                <a:ea typeface="Lato"/>
                <a:cs typeface="Lato"/>
                <a:sym typeface="Lato"/>
              </a:rPr>
              <a:t>Zonta</a:t>
            </a:r>
            <a:r>
              <a:rPr lang="en-US" sz="3200" b="0" i="0" u="none" strike="noStrike" cap="none" dirty="0">
                <a:solidFill>
                  <a:schemeClr val="dk1"/>
                </a:solidFill>
                <a:latin typeface="Lato"/>
                <a:ea typeface="Lato"/>
                <a:cs typeface="Lato"/>
                <a:sym typeface="Lato"/>
              </a:rPr>
              <a:t> will not change </a:t>
            </a:r>
            <a:endParaRPr lang="en-US" sz="3200"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3200"/>
              <a:buFont typeface="Arial" panose="020B0604020202020204" pitchFamily="34" charset="0"/>
              <a:buChar char="•"/>
            </a:pPr>
            <a:r>
              <a:rPr lang="en-US" sz="3200" dirty="0">
                <a:solidFill>
                  <a:schemeClr val="dk1"/>
                </a:solidFill>
                <a:latin typeface="Lato"/>
                <a:ea typeface="Lato"/>
                <a:cs typeface="Lato"/>
                <a:sym typeface="Lato"/>
              </a:rPr>
              <a:t>We </a:t>
            </a:r>
            <a:r>
              <a:rPr lang="en-US" sz="3200" b="0" i="0" u="none" strike="noStrike" cap="none" dirty="0">
                <a:solidFill>
                  <a:schemeClr val="dk1"/>
                </a:solidFill>
                <a:latin typeface="Lato"/>
                <a:ea typeface="Lato"/>
                <a:cs typeface="Lato"/>
                <a:sym typeface="Lato"/>
              </a:rPr>
              <a:t>will remain a place where globally minded individuals connect, collaborate and demand change to build a better world for women and girls. </a:t>
            </a:r>
            <a:endParaRPr lang="en-US" dirty="0">
              <a:ea typeface="Lato"/>
            </a:endParaRPr>
          </a:p>
          <a:p>
            <a:pPr marL="457200" marR="0" lvl="0" indent="-457200" algn="l" rtl="0">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Lato"/>
                <a:ea typeface="Lato"/>
                <a:cs typeface="Lato"/>
                <a:sym typeface="Lato"/>
              </a:rPr>
              <a:t>But we must remain relevant for the future </a:t>
            </a:r>
          </a:p>
          <a:p>
            <a:pPr marL="457200" marR="0" lvl="0" indent="-457200" algn="l" rtl="0">
              <a:spcBef>
                <a:spcPts val="0"/>
              </a:spcBef>
              <a:spcAft>
                <a:spcPts val="0"/>
              </a:spcAft>
              <a:buClr>
                <a:schemeClr val="dk1"/>
              </a:buClr>
              <a:buSzPts val="3200"/>
              <a:buFont typeface="Arial" panose="020B0604020202020204" pitchFamily="34" charset="0"/>
              <a:buChar char="•"/>
            </a:pPr>
            <a:r>
              <a:rPr lang="en-US" sz="3200" dirty="0">
                <a:solidFill>
                  <a:schemeClr val="dk1"/>
                </a:solidFill>
                <a:latin typeface="Lato"/>
                <a:ea typeface="Lato"/>
                <a:cs typeface="Lato"/>
                <a:sym typeface="Lato"/>
              </a:rPr>
              <a:t>We must be </a:t>
            </a:r>
            <a:r>
              <a:rPr lang="en-US" sz="3200" b="0" i="0" u="none" strike="noStrike" cap="none" dirty="0">
                <a:solidFill>
                  <a:schemeClr val="dk1"/>
                </a:solidFill>
                <a:latin typeface="Lato"/>
                <a:ea typeface="Lato"/>
                <a:cs typeface="Lato"/>
                <a:sym typeface="Lato"/>
              </a:rPr>
              <a:t>open to change to continue as a sustainable and strong community of individuals working together for gender equity.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Lato"/>
              <a:buNone/>
            </a:pPr>
            <a:r>
              <a:rPr lang="en-US"/>
              <a:t>UPDATE TO MISSION</a:t>
            </a:r>
            <a:endParaRPr/>
          </a:p>
        </p:txBody>
      </p:sp>
      <p:sp>
        <p:nvSpPr>
          <p:cNvPr id="434" name="Google Shape;434;p5"/>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5E72"/>
              </a:buClr>
              <a:buSzPts val="1100"/>
              <a:buFont typeface="Lato"/>
              <a:buNone/>
            </a:pPr>
            <a:fld id="{00000000-1234-1234-1234-123412341234}" type="slidenum">
              <a:rPr lang="en-US" sz="1100" b="1" i="0" u="none" strike="noStrike" cap="none">
                <a:solidFill>
                  <a:srgbClr val="005E72"/>
                </a:solidFill>
                <a:latin typeface="Lato"/>
                <a:ea typeface="Lato"/>
                <a:cs typeface="Lato"/>
                <a:sym typeface="Lato"/>
              </a:rPr>
              <a:t>7</a:t>
            </a:fld>
            <a:endParaRPr sz="1100" b="1" i="0" u="none" strike="noStrike" cap="none">
              <a:solidFill>
                <a:srgbClr val="005E72"/>
              </a:solidFill>
              <a:latin typeface="Lato"/>
              <a:ea typeface="Lato"/>
              <a:cs typeface="Lato"/>
              <a:sym typeface="Lato"/>
            </a:endParaRPr>
          </a:p>
        </p:txBody>
      </p:sp>
      <p:sp>
        <p:nvSpPr>
          <p:cNvPr id="435" name="Google Shape;435;p5"/>
          <p:cNvSpPr>
            <a:spLocks noGrp="1"/>
          </p:cNvSpPr>
          <p:nvPr>
            <p:ph type="body" idx="1"/>
          </p:nvPr>
        </p:nvSpPr>
        <p:spPr>
          <a:xfrm>
            <a:off x="925606" y="1462875"/>
            <a:ext cx="4617944" cy="4705218"/>
          </a:xfrm>
          <a:prstGeom prst="ellipse">
            <a:avLst/>
          </a:prstGeom>
          <a:gradFill>
            <a:gsLst>
              <a:gs pos="0">
                <a:srgbClr val="5095A7"/>
              </a:gs>
              <a:gs pos="96000">
                <a:srgbClr val="00BCD3"/>
              </a:gs>
              <a:gs pos="100000">
                <a:srgbClr val="00BCD3"/>
              </a:gs>
            </a:gsLst>
            <a:lin ang="0" scaled="0"/>
          </a:gradFill>
          <a:ln>
            <a:noFill/>
          </a:ln>
          <a:effectLst>
            <a:outerShdw blurRad="254000" algn="ctr" rotWithShape="0">
              <a:srgbClr val="000000">
                <a:alpha val="20000"/>
              </a:srgbClr>
            </a:outerShdw>
          </a:effectLst>
        </p:spPr>
        <p:txBody>
          <a:bodyPr spcFirstLastPara="1" wrap="square" lIns="0" tIns="0" rIns="0" bIns="0"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a:t> </a:t>
            </a:r>
            <a:endParaRPr/>
          </a:p>
        </p:txBody>
      </p:sp>
      <p:sp>
        <p:nvSpPr>
          <p:cNvPr id="436" name="Google Shape;436;p5"/>
          <p:cNvSpPr txBox="1">
            <a:spLocks noGrp="1"/>
          </p:cNvSpPr>
          <p:nvPr>
            <p:ph type="body" idx="2"/>
          </p:nvPr>
        </p:nvSpPr>
        <p:spPr>
          <a:xfrm>
            <a:off x="6381750" y="2559574"/>
            <a:ext cx="4972050" cy="2593451"/>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10000"/>
              </a:lnSpc>
              <a:spcBef>
                <a:spcPts val="0"/>
              </a:spcBef>
              <a:spcAft>
                <a:spcPts val="0"/>
              </a:spcAft>
              <a:buSzPct val="100000"/>
              <a:buNone/>
            </a:pPr>
            <a:r>
              <a:rPr lang="en-US" sz="3200" b="0" i="0" u="none" strike="noStrike" cap="none">
                <a:solidFill>
                  <a:srgbClr val="000000"/>
                </a:solidFill>
                <a:latin typeface="Lato"/>
                <a:ea typeface="Lato"/>
                <a:cs typeface="Lato"/>
                <a:sym typeface="Lato"/>
              </a:rPr>
              <a:t>Zonta International is a leading global organization of individuals working together to </a:t>
            </a:r>
            <a:r>
              <a:rPr lang="en-US" sz="3200" b="1" i="0" u="none" strike="noStrike" cap="none">
                <a:solidFill>
                  <a:srgbClr val="000000"/>
                </a:solidFill>
                <a:latin typeface="Lato"/>
                <a:ea typeface="Lato"/>
                <a:cs typeface="Lato"/>
                <a:sym typeface="Lato"/>
              </a:rPr>
              <a:t>build a better world for women and girls.</a:t>
            </a:r>
            <a:endParaRPr sz="3200"/>
          </a:p>
        </p:txBody>
      </p:sp>
      <p:pic>
        <p:nvPicPr>
          <p:cNvPr id="437" name="Google Shape;437;p5" descr="A white arrow with black background&#10;&#10;Description automatically generated"/>
          <p:cNvPicPr preferRelativeResize="0"/>
          <p:nvPr/>
        </p:nvPicPr>
        <p:blipFill rotWithShape="1">
          <a:blip r:embed="rId3">
            <a:alphaModFix/>
          </a:blip>
          <a:srcRect/>
          <a:stretch/>
        </p:blipFill>
        <p:spPr>
          <a:xfrm>
            <a:off x="902456" y="1417111"/>
            <a:ext cx="4762625" cy="4762625"/>
          </a:xfrm>
          <a:prstGeom prst="ellipse">
            <a:avLst/>
          </a:prstGeom>
          <a:noFill/>
          <a:ln>
            <a:noFill/>
          </a:ln>
        </p:spPr>
      </p:pic>
      <p:pic>
        <p:nvPicPr>
          <p:cNvPr id="438" name="Google Shape;438;p5" descr="A black background with yellow dots&#10;&#10;Description automatically generated"/>
          <p:cNvPicPr preferRelativeResize="0"/>
          <p:nvPr/>
        </p:nvPicPr>
        <p:blipFill rotWithShape="1">
          <a:blip r:embed="rId4">
            <a:alphaModFix/>
          </a:blip>
          <a:srcRect/>
          <a:stretch/>
        </p:blipFill>
        <p:spPr>
          <a:xfrm>
            <a:off x="9461230" y="-1190625"/>
            <a:ext cx="2648890" cy="2895600"/>
          </a:xfrm>
          <a:prstGeom prst="rect">
            <a:avLst/>
          </a:prstGeom>
          <a:noFill/>
          <a:ln>
            <a:noFill/>
          </a:ln>
        </p:spPr>
      </p:pic>
      <p:sp>
        <p:nvSpPr>
          <p:cNvPr id="439" name="Google Shape;439;p5"/>
          <p:cNvSpPr/>
          <p:nvPr/>
        </p:nvSpPr>
        <p:spPr>
          <a:xfrm>
            <a:off x="260390" y="239230"/>
            <a:ext cx="5948375" cy="953464"/>
          </a:xfrm>
          <a:prstGeom prst="rect">
            <a:avLst/>
          </a:prstGeom>
          <a:noFill/>
          <a:ln w="38100" cap="flat" cmpd="sng">
            <a:solidFill>
              <a:srgbClr val="F5B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
          <p:cNvSpPr/>
          <p:nvPr/>
        </p:nvSpPr>
        <p:spPr>
          <a:xfrm>
            <a:off x="0" y="3217845"/>
            <a:ext cx="12192000" cy="377409"/>
          </a:xfrm>
          <a:prstGeom prst="rect">
            <a:avLst/>
          </a:prstGeom>
          <a:gradFill>
            <a:gsLst>
              <a:gs pos="0">
                <a:srgbClr val="CD3463"/>
              </a:gs>
              <a:gs pos="100000">
                <a:srgbClr val="D77C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5" name="Google Shape;445;p6"/>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5E72"/>
              </a:buClr>
              <a:buSzPts val="1100"/>
              <a:buFont typeface="Lato"/>
              <a:buNone/>
            </a:pPr>
            <a:fld id="{00000000-1234-1234-1234-123412341234}" type="slidenum">
              <a:rPr lang="en-US" sz="1100" b="1" i="0" u="none" strike="noStrike" cap="none">
                <a:solidFill>
                  <a:srgbClr val="005E72"/>
                </a:solidFill>
                <a:latin typeface="Lato"/>
                <a:ea typeface="Lato"/>
                <a:cs typeface="Lato"/>
                <a:sym typeface="Lato"/>
              </a:rPr>
              <a:t>8</a:t>
            </a:fld>
            <a:endParaRPr sz="1100" b="1" i="0" u="none" strike="noStrike" cap="none">
              <a:solidFill>
                <a:srgbClr val="005E72"/>
              </a:solidFill>
              <a:latin typeface="Lato"/>
              <a:ea typeface="Lato"/>
              <a:cs typeface="Lato"/>
              <a:sym typeface="Lato"/>
            </a:endParaRPr>
          </a:p>
        </p:txBody>
      </p:sp>
      <p:sp>
        <p:nvSpPr>
          <p:cNvPr id="446" name="Google Shape;446;p6"/>
          <p:cNvSpPr txBox="1"/>
          <p:nvPr/>
        </p:nvSpPr>
        <p:spPr>
          <a:xfrm>
            <a:off x="219211" y="310559"/>
            <a:ext cx="11577320" cy="70167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Lato"/>
              <a:buNone/>
            </a:pPr>
            <a:r>
              <a:rPr lang="en-US" sz="4400" b="1" i="0" u="none" strike="noStrike" cap="none">
                <a:solidFill>
                  <a:schemeClr val="dk1"/>
                </a:solidFill>
                <a:latin typeface="Lato"/>
                <a:ea typeface="Lato"/>
                <a:cs typeface="Lato"/>
                <a:sym typeface="Lato"/>
              </a:rPr>
              <a:t>2023-2030: OUR MISSION &amp; GOALS</a:t>
            </a:r>
            <a:endParaRPr/>
          </a:p>
        </p:txBody>
      </p:sp>
      <p:sp>
        <p:nvSpPr>
          <p:cNvPr id="447" name="Google Shape;447;p6"/>
          <p:cNvSpPr/>
          <p:nvPr/>
        </p:nvSpPr>
        <p:spPr>
          <a:xfrm>
            <a:off x="0" y="1820734"/>
            <a:ext cx="12192000" cy="1312049"/>
          </a:xfrm>
          <a:prstGeom prst="rect">
            <a:avLst/>
          </a:prstGeom>
          <a:noFill/>
          <a:ln w="19050" cap="flat" cmpd="sng">
            <a:solidFill>
              <a:srgbClr val="F5B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Lato"/>
              <a:ea typeface="Lato"/>
              <a:cs typeface="Lato"/>
              <a:sym typeface="Lato"/>
            </a:endParaRPr>
          </a:p>
        </p:txBody>
      </p:sp>
      <p:sp>
        <p:nvSpPr>
          <p:cNvPr id="448" name="Google Shape;448;p6"/>
          <p:cNvSpPr txBox="1"/>
          <p:nvPr/>
        </p:nvSpPr>
        <p:spPr>
          <a:xfrm>
            <a:off x="81026" y="1859011"/>
            <a:ext cx="12129653" cy="1228028"/>
          </a:xfrm>
          <a:prstGeom prst="rect">
            <a:avLst/>
          </a:prstGeom>
          <a:noFill/>
          <a:ln>
            <a:noFill/>
          </a:ln>
        </p:spPr>
        <p:txBody>
          <a:bodyPr spcFirstLastPara="1" wrap="square" lIns="91425" tIns="45700" rIns="91425" bIns="45700" anchor="t" anchorCtr="0">
            <a:spAutoFit/>
          </a:bodyPr>
          <a:lstStyle/>
          <a:p>
            <a:pPr marL="228600" marR="0" lvl="0" indent="0" algn="ctr" rtl="0">
              <a:lnSpc>
                <a:spcPct val="90000"/>
              </a:lnSpc>
              <a:spcBef>
                <a:spcPts val="0"/>
              </a:spcBef>
              <a:spcAft>
                <a:spcPts val="0"/>
              </a:spcAft>
              <a:buClr>
                <a:srgbClr val="F5BD47"/>
              </a:buClr>
              <a:buSzPts val="2200"/>
              <a:buFont typeface="Arial"/>
              <a:buNone/>
            </a:pPr>
            <a:r>
              <a:rPr lang="en-US" sz="2200" b="1" i="0" u="none" strike="noStrike" cap="none">
                <a:solidFill>
                  <a:srgbClr val="F5BD47"/>
                </a:solidFill>
                <a:latin typeface="Lato"/>
                <a:ea typeface="Lato"/>
                <a:cs typeface="Lato"/>
                <a:sym typeface="Lato"/>
              </a:rPr>
              <a:t>Goal 1:</a:t>
            </a:r>
            <a:r>
              <a:rPr lang="en-US" sz="2200" b="0" i="0" u="none" strike="noStrike" cap="none">
                <a:solidFill>
                  <a:srgbClr val="F5BD47"/>
                </a:solidFill>
                <a:latin typeface="Lato"/>
                <a:ea typeface="Lato"/>
                <a:cs typeface="Lato"/>
                <a:sym typeface="Lato"/>
              </a:rPr>
              <a:t> </a:t>
            </a:r>
            <a:r>
              <a:rPr lang="en-US" sz="2200" b="1" i="0" u="none" strike="noStrike" cap="none">
                <a:solidFill>
                  <a:srgbClr val="F5BD47"/>
                </a:solidFill>
                <a:latin typeface="Lato"/>
                <a:ea typeface="Lato"/>
                <a:cs typeface="Lato"/>
                <a:sym typeface="Lato"/>
              </a:rPr>
              <a:t>Credible and Visible Voice</a:t>
            </a:r>
            <a:r>
              <a:rPr lang="en-US" sz="2200" b="0" i="0" u="none" strike="noStrike" cap="none">
                <a:solidFill>
                  <a:srgbClr val="F5BD47"/>
                </a:solidFill>
                <a:latin typeface="Lato"/>
                <a:ea typeface="Lato"/>
                <a:cs typeface="Lato"/>
                <a:sym typeface="Lato"/>
              </a:rPr>
              <a:t> </a:t>
            </a:r>
            <a:endParaRPr/>
          </a:p>
          <a:p>
            <a:pPr marL="22860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Lato"/>
                <a:ea typeface="Lato"/>
                <a:cs typeface="Lato"/>
                <a:sym typeface="Lato"/>
              </a:rPr>
              <a:t>Zonta acts as a credible and visible voice on gender equity and delivers initiatives addressing </a:t>
            </a:r>
            <a:br>
              <a:rPr lang="en-US" sz="2000" b="0" i="0" u="none" strike="noStrike" cap="none">
                <a:solidFill>
                  <a:srgbClr val="000000"/>
                </a:solidFill>
                <a:latin typeface="Lato"/>
                <a:ea typeface="Lato"/>
                <a:cs typeface="Lato"/>
                <a:sym typeface="Lato"/>
              </a:rPr>
            </a:br>
            <a:r>
              <a:rPr lang="en-US" sz="2000" b="0" i="0" u="none" strike="noStrike" cap="none">
                <a:solidFill>
                  <a:srgbClr val="000000"/>
                </a:solidFill>
                <a:latin typeface="Lato"/>
                <a:ea typeface="Lato"/>
                <a:cs typeface="Lato"/>
                <a:sym typeface="Lato"/>
              </a:rPr>
              <a:t>education equality, climate justice, ending gender-based violence, and ensuring women are </a:t>
            </a:r>
            <a:br>
              <a:rPr lang="en-US" sz="2000" b="0" i="0" u="none" strike="noStrike" cap="none">
                <a:solidFill>
                  <a:srgbClr val="000000"/>
                </a:solidFill>
                <a:latin typeface="Lato"/>
                <a:ea typeface="Lato"/>
                <a:cs typeface="Lato"/>
                <a:sym typeface="Lato"/>
              </a:rPr>
            </a:br>
            <a:r>
              <a:rPr lang="en-US" sz="2000" b="0" i="0" u="none" strike="noStrike" cap="none">
                <a:solidFill>
                  <a:srgbClr val="000000"/>
                </a:solidFill>
                <a:latin typeface="Lato"/>
                <a:ea typeface="Lato"/>
                <a:cs typeface="Lato"/>
                <a:sym typeface="Lato"/>
              </a:rPr>
              <a:t>represented in decision-making positions on an equal basis with men.</a:t>
            </a:r>
            <a:endParaRPr/>
          </a:p>
        </p:txBody>
      </p:sp>
      <p:sp>
        <p:nvSpPr>
          <p:cNvPr id="449" name="Google Shape;449;p6"/>
          <p:cNvSpPr/>
          <p:nvPr/>
        </p:nvSpPr>
        <p:spPr>
          <a:xfrm>
            <a:off x="81027" y="3729370"/>
            <a:ext cx="3576574" cy="3127425"/>
          </a:xfrm>
          <a:prstGeom prst="rect">
            <a:avLst/>
          </a:prstGeom>
          <a:noFill/>
          <a:ln w="19050" cap="flat" cmpd="sng">
            <a:solidFill>
              <a:srgbClr val="00BC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Lato"/>
              <a:ea typeface="Lato"/>
              <a:cs typeface="Lato"/>
              <a:sym typeface="Lato"/>
            </a:endParaRPr>
          </a:p>
        </p:txBody>
      </p:sp>
      <p:sp>
        <p:nvSpPr>
          <p:cNvPr id="450" name="Google Shape;450;p6"/>
          <p:cNvSpPr txBox="1"/>
          <p:nvPr/>
        </p:nvSpPr>
        <p:spPr>
          <a:xfrm>
            <a:off x="81027" y="3760018"/>
            <a:ext cx="3657600" cy="299052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BCD3"/>
              </a:buClr>
              <a:buSzPts val="2200"/>
              <a:buFont typeface="Arial"/>
              <a:buNone/>
            </a:pPr>
            <a:r>
              <a:rPr lang="en-US" sz="2000" b="1" i="0" u="none" strike="noStrike" cap="none" dirty="0">
                <a:solidFill>
                  <a:srgbClr val="00BCD3"/>
                </a:solidFill>
                <a:latin typeface="Lato"/>
                <a:ea typeface="Lato"/>
                <a:cs typeface="Lato"/>
                <a:sym typeface="Lato"/>
              </a:rPr>
              <a:t>Goal 2: Club Success</a:t>
            </a:r>
            <a:br>
              <a:rPr lang="en-US" sz="2000" b="1" i="0" u="none" strike="noStrike" cap="none" dirty="0">
                <a:solidFill>
                  <a:srgbClr val="000000"/>
                </a:solidFill>
                <a:latin typeface="Lato"/>
                <a:ea typeface="Lato"/>
                <a:cs typeface="Lato"/>
                <a:sym typeface="Lato"/>
              </a:rPr>
            </a:br>
            <a:endParaRPr sz="2000" b="1" i="0" u="none" strike="noStrike" cap="none" dirty="0">
              <a:solidFill>
                <a:srgbClr val="000000"/>
              </a:solidFill>
              <a:latin typeface="Lato"/>
              <a:ea typeface="Lato"/>
              <a:cs typeface="Lato"/>
              <a:sym typeface="Lato"/>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Lato"/>
                <a:ea typeface="Lato"/>
                <a:cs typeface="Lato"/>
                <a:sym typeface="Lato"/>
              </a:rPr>
              <a:t>Clubs serve as a welcoming and inspiring environment to those who wish to work to empower women and girls and create information and resources necessary to focus on the most important issues facing women and girls. </a:t>
            </a:r>
            <a:endParaRPr sz="2000" dirty="0"/>
          </a:p>
        </p:txBody>
      </p:sp>
      <p:sp>
        <p:nvSpPr>
          <p:cNvPr id="451" name="Google Shape;451;p6"/>
          <p:cNvSpPr/>
          <p:nvPr/>
        </p:nvSpPr>
        <p:spPr>
          <a:xfrm>
            <a:off x="3922242" y="3720072"/>
            <a:ext cx="4384876" cy="3127425"/>
          </a:xfrm>
          <a:prstGeom prst="rect">
            <a:avLst/>
          </a:prstGeom>
          <a:noFill/>
          <a:ln w="19050" cap="flat" cmpd="sng">
            <a:solidFill>
              <a:srgbClr val="CD3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Lato"/>
              <a:ea typeface="Lato"/>
              <a:cs typeface="Lato"/>
              <a:sym typeface="Lato"/>
            </a:endParaRPr>
          </a:p>
        </p:txBody>
      </p:sp>
      <p:sp>
        <p:nvSpPr>
          <p:cNvPr id="452" name="Google Shape;452;p6"/>
          <p:cNvSpPr txBox="1"/>
          <p:nvPr/>
        </p:nvSpPr>
        <p:spPr>
          <a:xfrm>
            <a:off x="3968542" y="3773835"/>
            <a:ext cx="4384876" cy="285202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CD3463"/>
              </a:buClr>
              <a:buSzPts val="2200"/>
              <a:buFont typeface="Arial"/>
              <a:buNone/>
            </a:pPr>
            <a:r>
              <a:rPr lang="en-US" sz="1900" b="1" i="0" u="none" strike="noStrike" cap="none" dirty="0">
                <a:solidFill>
                  <a:srgbClr val="CD3463"/>
                </a:solidFill>
                <a:latin typeface="Lato"/>
                <a:ea typeface="Lato"/>
                <a:cs typeface="Lato"/>
                <a:sym typeface="Lato"/>
              </a:rPr>
              <a:t>Goal 3: International Leadership</a:t>
            </a:r>
            <a:br>
              <a:rPr lang="en-US" sz="1900" b="1" i="0" u="none" strike="noStrike" cap="none" dirty="0">
                <a:solidFill>
                  <a:srgbClr val="CD3463"/>
                </a:solidFill>
                <a:latin typeface="Lato"/>
                <a:ea typeface="Lato"/>
                <a:cs typeface="Lato"/>
                <a:sym typeface="Lato"/>
              </a:rPr>
            </a:br>
            <a:r>
              <a:rPr lang="en-US" sz="1900" b="1" i="0" u="none" strike="noStrike" cap="none" dirty="0">
                <a:solidFill>
                  <a:srgbClr val="CD3463"/>
                </a:solidFill>
                <a:latin typeface="Lato"/>
                <a:ea typeface="Lato"/>
                <a:cs typeface="Lato"/>
                <a:sym typeface="Lato"/>
              </a:rPr>
              <a:t> &amp; Sustainability</a:t>
            </a:r>
            <a:endParaRPr sz="1900" dirty="0"/>
          </a:p>
          <a:p>
            <a:pPr marL="0" marR="0" lvl="0" indent="0" algn="l" rtl="0">
              <a:lnSpc>
                <a:spcPct val="90000"/>
              </a:lnSpc>
              <a:spcBef>
                <a:spcPts val="1000"/>
              </a:spcBef>
              <a:spcAft>
                <a:spcPts val="0"/>
              </a:spcAft>
              <a:buClr>
                <a:srgbClr val="000000"/>
              </a:buClr>
              <a:buSzPts val="2000"/>
              <a:buFont typeface="Arial"/>
              <a:buNone/>
            </a:pPr>
            <a:r>
              <a:rPr lang="en-US" sz="1900" b="0" i="0" u="none" strike="noStrike" cap="none" dirty="0" err="1">
                <a:solidFill>
                  <a:srgbClr val="000000"/>
                </a:solidFill>
                <a:latin typeface="Lato"/>
                <a:ea typeface="Lato"/>
                <a:cs typeface="Lato"/>
                <a:sym typeface="Lato"/>
              </a:rPr>
              <a:t>Zonta</a:t>
            </a:r>
            <a:r>
              <a:rPr lang="en-US" sz="1900" b="0" i="0" u="none" strike="noStrike" cap="none" dirty="0">
                <a:solidFill>
                  <a:srgbClr val="000000"/>
                </a:solidFill>
                <a:latin typeface="Lato"/>
                <a:ea typeface="Lato"/>
                <a:cs typeface="Lato"/>
                <a:sym typeface="Lato"/>
              </a:rPr>
              <a:t> manages its resources, including both time and money, to meet the vision and ensure the organization’s long-term viability and success. </a:t>
            </a:r>
            <a:r>
              <a:rPr lang="en-US" sz="1900" b="0" i="0" u="none" strike="noStrike" cap="none" dirty="0" err="1">
                <a:solidFill>
                  <a:srgbClr val="000000"/>
                </a:solidFill>
                <a:latin typeface="Lato"/>
                <a:ea typeface="Lato"/>
                <a:cs typeface="Lato"/>
                <a:sym typeface="Lato"/>
              </a:rPr>
              <a:t>Zonta</a:t>
            </a:r>
            <a:r>
              <a:rPr lang="en-US" sz="1900" b="0" i="0" u="none" strike="noStrike" cap="none" dirty="0">
                <a:solidFill>
                  <a:srgbClr val="000000"/>
                </a:solidFill>
                <a:latin typeface="Lato"/>
                <a:ea typeface="Lato"/>
                <a:cs typeface="Lato"/>
                <a:sym typeface="Lato"/>
              </a:rPr>
              <a:t> modernizes its governance structure to align with its strategic plan, ensure innovative thought and allow for effective decision-making.</a:t>
            </a:r>
            <a:endParaRPr sz="1900" dirty="0"/>
          </a:p>
        </p:txBody>
      </p:sp>
      <p:sp>
        <p:nvSpPr>
          <p:cNvPr id="453" name="Google Shape;453;p6"/>
          <p:cNvSpPr/>
          <p:nvPr/>
        </p:nvSpPr>
        <p:spPr>
          <a:xfrm>
            <a:off x="8453374" y="3720072"/>
            <a:ext cx="3657600" cy="3127425"/>
          </a:xfrm>
          <a:prstGeom prst="rect">
            <a:avLst/>
          </a:prstGeom>
          <a:noFill/>
          <a:ln w="19050" cap="flat" cmpd="sng">
            <a:solidFill>
              <a:srgbClr val="885B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Lato"/>
              <a:ea typeface="Lato"/>
              <a:cs typeface="Lato"/>
              <a:sym typeface="Lato"/>
            </a:endParaRPr>
          </a:p>
        </p:txBody>
      </p:sp>
      <p:sp>
        <p:nvSpPr>
          <p:cNvPr id="454" name="Google Shape;454;p6"/>
          <p:cNvSpPr txBox="1"/>
          <p:nvPr/>
        </p:nvSpPr>
        <p:spPr>
          <a:xfrm>
            <a:off x="8511249" y="3773835"/>
            <a:ext cx="3680751" cy="276896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885BA6"/>
              </a:buClr>
              <a:buSzPts val="2200"/>
              <a:buFont typeface="Arial"/>
              <a:buNone/>
            </a:pPr>
            <a:r>
              <a:rPr lang="en-US" sz="2200" b="1" i="0" u="none" strike="noStrike" cap="none" dirty="0">
                <a:solidFill>
                  <a:srgbClr val="885BA6"/>
                </a:solidFill>
                <a:latin typeface="Lato"/>
                <a:ea typeface="Lato"/>
                <a:cs typeface="Lato"/>
                <a:sym typeface="Lato"/>
              </a:rPr>
              <a:t>Goal 4: Engagement of Audiences &amp; Alliances</a:t>
            </a:r>
            <a:endParaRPr dirty="0"/>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err="1">
                <a:solidFill>
                  <a:srgbClr val="000000"/>
                </a:solidFill>
                <a:latin typeface="Lato"/>
                <a:ea typeface="Lato"/>
                <a:cs typeface="Lato"/>
                <a:sym typeface="Lato"/>
              </a:rPr>
              <a:t>Zonta</a:t>
            </a:r>
            <a:r>
              <a:rPr lang="en-US" sz="2000" b="0" i="0" u="none" strike="noStrike" cap="none" dirty="0">
                <a:solidFill>
                  <a:srgbClr val="000000"/>
                </a:solidFill>
                <a:latin typeface="Lato"/>
                <a:ea typeface="Lato"/>
                <a:cs typeface="Lato"/>
                <a:sym typeface="Lato"/>
              </a:rPr>
              <a:t> creates customized pathways to connect to </a:t>
            </a:r>
            <a:r>
              <a:rPr lang="en-US" sz="2000" b="0" i="0" u="none" strike="noStrike" cap="none" dirty="0" err="1">
                <a:solidFill>
                  <a:srgbClr val="000000"/>
                </a:solidFill>
                <a:latin typeface="Lato"/>
                <a:ea typeface="Lato"/>
                <a:cs typeface="Lato"/>
                <a:sym typeface="Lato"/>
              </a:rPr>
              <a:t>Zonta</a:t>
            </a:r>
            <a:r>
              <a:rPr lang="en-US" sz="2000" b="0" i="0" u="none" strike="noStrike" cap="none" dirty="0">
                <a:solidFill>
                  <a:srgbClr val="000000"/>
                </a:solidFill>
                <a:latin typeface="Lato"/>
                <a:ea typeface="Lato"/>
                <a:cs typeface="Lato"/>
                <a:sym typeface="Lato"/>
              </a:rPr>
              <a:t>, develops collaborations with like- minded organizations, </a:t>
            </a:r>
            <a:br>
              <a:rPr lang="en-US" sz="2000" b="0" i="0" u="none" strike="noStrike" cap="none" dirty="0">
                <a:solidFill>
                  <a:srgbClr val="000000"/>
                </a:solidFill>
                <a:latin typeface="Lato"/>
                <a:ea typeface="Lato"/>
                <a:cs typeface="Lato"/>
                <a:sym typeface="Lato"/>
              </a:rPr>
            </a:br>
            <a:r>
              <a:rPr lang="en-US" sz="2000" b="0" i="0" u="none" strike="noStrike" cap="none" dirty="0">
                <a:solidFill>
                  <a:srgbClr val="000000"/>
                </a:solidFill>
                <a:latin typeface="Lato"/>
                <a:ea typeface="Lato"/>
                <a:cs typeface="Lato"/>
                <a:sym typeface="Lato"/>
              </a:rPr>
              <a:t>and expands revenue streams to further our mission and extend our voice.</a:t>
            </a:r>
            <a:endParaRPr dirty="0"/>
          </a:p>
        </p:txBody>
      </p:sp>
      <p:sp>
        <p:nvSpPr>
          <p:cNvPr id="455" name="Google Shape;455;p6"/>
          <p:cNvSpPr/>
          <p:nvPr/>
        </p:nvSpPr>
        <p:spPr>
          <a:xfrm>
            <a:off x="0" y="-48313"/>
            <a:ext cx="12192000" cy="166354"/>
          </a:xfrm>
          <a:prstGeom prst="rect">
            <a:avLst/>
          </a:prstGeom>
          <a:gradFill>
            <a:gsLst>
              <a:gs pos="0">
                <a:srgbClr val="FED692"/>
              </a:gs>
              <a:gs pos="100000">
                <a:srgbClr val="F5BD4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6" name="Google Shape;456;p6"/>
          <p:cNvSpPr txBox="1"/>
          <p:nvPr/>
        </p:nvSpPr>
        <p:spPr>
          <a:xfrm>
            <a:off x="0" y="3247266"/>
            <a:ext cx="12157275" cy="35058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Lato"/>
                <a:ea typeface="Lato"/>
                <a:cs typeface="Lato"/>
                <a:sym typeface="Lato"/>
              </a:rPr>
              <a:t>   READINESS FOR THE FUTURE WILL REQUIRE… </a:t>
            </a:r>
            <a:endParaRPr/>
          </a:p>
        </p:txBody>
      </p:sp>
      <p:sp>
        <p:nvSpPr>
          <p:cNvPr id="457" name="Google Shape;457;p6"/>
          <p:cNvSpPr txBox="1"/>
          <p:nvPr/>
        </p:nvSpPr>
        <p:spPr>
          <a:xfrm>
            <a:off x="2090043" y="1183306"/>
            <a:ext cx="8011914" cy="5909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Lato"/>
                <a:ea typeface="Lato"/>
                <a:cs typeface="Lato"/>
                <a:sym typeface="Lato"/>
              </a:rPr>
              <a:t>Mission: </a:t>
            </a:r>
            <a:r>
              <a:rPr lang="en-US" sz="1800" b="0" i="0" u="none" strike="noStrike" cap="none">
                <a:solidFill>
                  <a:srgbClr val="000000"/>
                </a:solidFill>
                <a:latin typeface="Lato"/>
                <a:ea typeface="Lato"/>
                <a:cs typeface="Lato"/>
                <a:sym typeface="Lato"/>
              </a:rPr>
              <a:t>Zonta International is a leading global organization of individuals working together to </a:t>
            </a:r>
            <a:r>
              <a:rPr lang="en-US" sz="1800" b="1" i="0" u="none" strike="noStrike" cap="none">
                <a:solidFill>
                  <a:srgbClr val="000000"/>
                </a:solidFill>
                <a:latin typeface="Lato"/>
                <a:ea typeface="Lato"/>
                <a:cs typeface="Lato"/>
                <a:sym typeface="Lato"/>
              </a:rPr>
              <a:t>build a better world for women and girls.</a:t>
            </a:r>
            <a:endParaRPr sz="1800" b="1" i="0" u="sng" strike="noStrike" cap="none">
              <a:solidFill>
                <a:srgbClr val="000000"/>
              </a:solidFill>
              <a:latin typeface="Lato"/>
              <a:ea typeface="Lato"/>
              <a:cs typeface="Lato"/>
              <a:sym typeface="Lato"/>
            </a:endParaRPr>
          </a:p>
        </p:txBody>
      </p:sp>
      <p:pic>
        <p:nvPicPr>
          <p:cNvPr id="458" name="Google Shape;458;p6" descr="A black background with yellow dots&#10;&#10;Description automatically generated"/>
          <p:cNvPicPr preferRelativeResize="0"/>
          <p:nvPr/>
        </p:nvPicPr>
        <p:blipFill rotWithShape="1">
          <a:blip r:embed="rId3">
            <a:alphaModFix/>
          </a:blip>
          <a:srcRect/>
          <a:stretch/>
        </p:blipFill>
        <p:spPr>
          <a:xfrm>
            <a:off x="10205777" y="-1197090"/>
            <a:ext cx="2648890" cy="2895600"/>
          </a:xfrm>
          <a:prstGeom prst="rect">
            <a:avLst/>
          </a:prstGeom>
          <a:noFill/>
          <a:ln>
            <a:noFill/>
          </a:ln>
        </p:spPr>
      </p:pic>
      <p:sp>
        <p:nvSpPr>
          <p:cNvPr id="459" name="Google Shape;459;p6"/>
          <p:cNvSpPr/>
          <p:nvPr/>
        </p:nvSpPr>
        <p:spPr>
          <a:xfrm>
            <a:off x="5975498" y="2158409"/>
            <a:ext cx="1679944" cy="424328"/>
          </a:xfrm>
          <a:prstGeom prst="ellipse">
            <a:avLst/>
          </a:prstGeom>
          <a:noFill/>
          <a:ln w="28575" cap="flat" cmpd="sng">
            <a:solidFill>
              <a:srgbClr val="00BCD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
          <p:cNvSpPr/>
          <p:nvPr/>
        </p:nvSpPr>
        <p:spPr>
          <a:xfrm>
            <a:off x="6096000" y="0"/>
            <a:ext cx="6096000" cy="6858000"/>
          </a:xfrm>
          <a:custGeom>
            <a:avLst/>
            <a:gdLst/>
            <a:ahLst/>
            <a:cxnLst/>
            <a:rect l="l" t="t" r="r" b="b"/>
            <a:pathLst>
              <a:path w="3093156" h="3479800" extrusionOk="0">
                <a:moveTo>
                  <a:pt x="0" y="0"/>
                </a:moveTo>
                <a:lnTo>
                  <a:pt x="3093156" y="0"/>
                </a:lnTo>
                <a:lnTo>
                  <a:pt x="3093156" y="3479800"/>
                </a:lnTo>
                <a:lnTo>
                  <a:pt x="0" y="3479800"/>
                </a:lnTo>
                <a:close/>
              </a:path>
            </a:pathLst>
          </a:custGeom>
          <a:solidFill>
            <a:srgbClr val="FACA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cxnSp>
        <p:nvCxnSpPr>
          <p:cNvPr id="465" name="Google Shape;465;p7"/>
          <p:cNvCxnSpPr/>
          <p:nvPr/>
        </p:nvCxnSpPr>
        <p:spPr>
          <a:xfrm>
            <a:off x="-5" y="5491642"/>
            <a:ext cx="12192006" cy="17836"/>
          </a:xfrm>
          <a:prstGeom prst="straightConnector1">
            <a:avLst/>
          </a:prstGeom>
          <a:noFill/>
          <a:ln w="9525" cap="flat" cmpd="sng">
            <a:solidFill>
              <a:srgbClr val="843A05">
                <a:alpha val="34901"/>
              </a:srgbClr>
            </a:solidFill>
            <a:prstDash val="solid"/>
            <a:round/>
            <a:headEnd type="none" w="sm" len="sm"/>
            <a:tailEnd type="none" w="sm" len="sm"/>
          </a:ln>
        </p:spPr>
      </p:cxnSp>
      <p:sp>
        <p:nvSpPr>
          <p:cNvPr id="466" name="Google Shape;466;p7"/>
          <p:cNvSpPr/>
          <p:nvPr/>
        </p:nvSpPr>
        <p:spPr>
          <a:xfrm>
            <a:off x="5633115" y="2558657"/>
            <a:ext cx="925772" cy="925772"/>
          </a:xfrm>
          <a:custGeom>
            <a:avLst/>
            <a:gdLst/>
            <a:ahLst/>
            <a:cxnLst/>
            <a:rect l="l" t="t" r="r" b="b"/>
            <a:pathLst>
              <a:path w="1157215" h="1157215" extrusionOk="0">
                <a:moveTo>
                  <a:pt x="0" y="0"/>
                </a:moveTo>
                <a:lnTo>
                  <a:pt x="1157214" y="0"/>
                </a:lnTo>
                <a:lnTo>
                  <a:pt x="1157214" y="1157215"/>
                </a:lnTo>
                <a:lnTo>
                  <a:pt x="0" y="115721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67" name="Google Shape;467;p7"/>
          <p:cNvSpPr/>
          <p:nvPr/>
        </p:nvSpPr>
        <p:spPr>
          <a:xfrm>
            <a:off x="2006445" y="6297005"/>
            <a:ext cx="1789697" cy="451898"/>
          </a:xfrm>
          <a:custGeom>
            <a:avLst/>
            <a:gdLst/>
            <a:ahLst/>
            <a:cxnLst/>
            <a:rect l="l" t="t" r="r" b="b"/>
            <a:pathLst>
              <a:path w="2237121" h="564873" extrusionOk="0">
                <a:moveTo>
                  <a:pt x="0" y="0"/>
                </a:moveTo>
                <a:lnTo>
                  <a:pt x="2237121" y="0"/>
                </a:lnTo>
                <a:lnTo>
                  <a:pt x="2237121" y="564873"/>
                </a:lnTo>
                <a:lnTo>
                  <a:pt x="0" y="56487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68" name="Google Shape;468;p7"/>
          <p:cNvSpPr/>
          <p:nvPr/>
        </p:nvSpPr>
        <p:spPr>
          <a:xfrm>
            <a:off x="1093239" y="5723772"/>
            <a:ext cx="255623" cy="25676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69" name="Google Shape;469;p7"/>
          <p:cNvSpPr/>
          <p:nvPr/>
        </p:nvSpPr>
        <p:spPr>
          <a:xfrm>
            <a:off x="6942881" y="5736170"/>
            <a:ext cx="255623" cy="25676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cxnSp>
        <p:nvCxnSpPr>
          <p:cNvPr id="470" name="Google Shape;470;p7"/>
          <p:cNvCxnSpPr/>
          <p:nvPr/>
        </p:nvCxnSpPr>
        <p:spPr>
          <a:xfrm rot="10800000" flipH="1">
            <a:off x="0" y="4438845"/>
            <a:ext cx="12192000" cy="17836"/>
          </a:xfrm>
          <a:prstGeom prst="straightConnector1">
            <a:avLst/>
          </a:prstGeom>
          <a:noFill/>
          <a:ln w="9525" cap="flat" cmpd="sng">
            <a:solidFill>
              <a:srgbClr val="843A05">
                <a:alpha val="34901"/>
              </a:srgbClr>
            </a:solidFill>
            <a:prstDash val="solid"/>
            <a:round/>
            <a:headEnd type="none" w="sm" len="sm"/>
            <a:tailEnd type="none" w="sm" len="sm"/>
          </a:ln>
        </p:spPr>
      </p:cxnSp>
      <p:sp>
        <p:nvSpPr>
          <p:cNvPr id="471" name="Google Shape;471;p7"/>
          <p:cNvSpPr/>
          <p:nvPr/>
        </p:nvSpPr>
        <p:spPr>
          <a:xfrm>
            <a:off x="1093239" y="3820975"/>
            <a:ext cx="255623" cy="25676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72" name="Google Shape;472;p7"/>
          <p:cNvSpPr/>
          <p:nvPr/>
        </p:nvSpPr>
        <p:spPr>
          <a:xfrm>
            <a:off x="6942881" y="3833372"/>
            <a:ext cx="255623" cy="25676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73" name="Google Shape;473;p7"/>
          <p:cNvSpPr/>
          <p:nvPr/>
        </p:nvSpPr>
        <p:spPr>
          <a:xfrm>
            <a:off x="1093239" y="4662056"/>
            <a:ext cx="255623" cy="25676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74" name="Google Shape;474;p7"/>
          <p:cNvSpPr/>
          <p:nvPr/>
        </p:nvSpPr>
        <p:spPr>
          <a:xfrm>
            <a:off x="6942881" y="4674455"/>
            <a:ext cx="255623" cy="25676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75" name="Google Shape;475;p7"/>
          <p:cNvSpPr/>
          <p:nvPr/>
        </p:nvSpPr>
        <p:spPr>
          <a:xfrm>
            <a:off x="1753632" y="307850"/>
            <a:ext cx="2548653" cy="2548653"/>
          </a:xfrm>
          <a:custGeom>
            <a:avLst/>
            <a:gdLst/>
            <a:ahLst/>
            <a:cxnLst/>
            <a:rect l="l" t="t" r="r" b="b"/>
            <a:pathLst>
              <a:path w="3185816" h="3185816" extrusionOk="0">
                <a:moveTo>
                  <a:pt x="0" y="0"/>
                </a:moveTo>
                <a:lnTo>
                  <a:pt x="3185816" y="0"/>
                </a:lnTo>
                <a:lnTo>
                  <a:pt x="3185816" y="3185816"/>
                </a:lnTo>
                <a:lnTo>
                  <a:pt x="0" y="3185816"/>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76" name="Google Shape;476;p7"/>
          <p:cNvSpPr/>
          <p:nvPr/>
        </p:nvSpPr>
        <p:spPr>
          <a:xfrm>
            <a:off x="1810743" y="364961"/>
            <a:ext cx="2434430" cy="2434430"/>
          </a:xfrm>
          <a:custGeom>
            <a:avLst/>
            <a:gdLst/>
            <a:ahLst/>
            <a:cxnLst/>
            <a:rect l="l" t="t" r="r" b="b"/>
            <a:pathLst>
              <a:path w="3043038" h="3043038" extrusionOk="0">
                <a:moveTo>
                  <a:pt x="0" y="0"/>
                </a:moveTo>
                <a:lnTo>
                  <a:pt x="3043038" y="0"/>
                </a:lnTo>
                <a:lnTo>
                  <a:pt x="3043038" y="3043038"/>
                </a:lnTo>
                <a:lnTo>
                  <a:pt x="0" y="3043038"/>
                </a:lnTo>
                <a:lnTo>
                  <a:pt x="0" y="0"/>
                </a:lnTo>
                <a:close/>
              </a:path>
            </a:pathLst>
          </a:custGeom>
          <a:blipFill rotWithShape="1">
            <a:blip r:embed="rId6">
              <a:alphaModFix amt="6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grpSp>
        <p:nvGrpSpPr>
          <p:cNvPr id="477" name="Google Shape;477;p7"/>
          <p:cNvGrpSpPr/>
          <p:nvPr/>
        </p:nvGrpSpPr>
        <p:grpSpPr>
          <a:xfrm>
            <a:off x="2293023" y="1948184"/>
            <a:ext cx="2057401" cy="2057398"/>
            <a:chOff x="0" y="0"/>
            <a:chExt cx="812800" cy="812800"/>
          </a:xfrm>
        </p:grpSpPr>
        <p:sp>
          <p:nvSpPr>
            <p:cNvPr id="478" name="Google Shape;478;p7"/>
            <p:cNvSpPr/>
            <p:nvPr/>
          </p:nvSpPr>
          <p:spPr>
            <a:xfrm>
              <a:off x="0" y="0"/>
              <a:ext cx="162458" cy="114267"/>
            </a:xfrm>
            <a:custGeom>
              <a:avLst/>
              <a:gdLst/>
              <a:ahLst/>
              <a:cxnLst/>
              <a:rect l="l" t="t" r="r" b="b"/>
              <a:pathLst>
                <a:path w="162458" h="114267" extrusionOk="0">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79" name="Google Shape;479;p7"/>
            <p:cNvSpPr txBox="1"/>
            <p:nvPr/>
          </p:nvSpPr>
          <p:spPr>
            <a:xfrm>
              <a:off x="0" y="0"/>
              <a:ext cx="812800" cy="812800"/>
            </a:xfrm>
            <a:prstGeom prst="rect">
              <a:avLst/>
            </a:prstGeom>
            <a:noFill/>
            <a:ln>
              <a:noFill/>
            </a:ln>
          </p:spPr>
          <p:txBody>
            <a:bodyPr spcFirstLastPara="1" wrap="square" lIns="46400" tIns="46400" rIns="46400" bIns="46400" anchor="ctr" anchorCtr="0">
              <a:noAutofit/>
            </a:bodyPr>
            <a:lstStyle/>
            <a:p>
              <a:pPr marL="0" marR="0" lvl="0" indent="0" algn="ctr" rtl="0">
                <a:lnSpc>
                  <a:spcPct val="129375"/>
                </a:lnSpc>
                <a:spcBef>
                  <a:spcPts val="0"/>
                </a:spcBef>
                <a:spcAft>
                  <a:spcPts val="0"/>
                </a:spcAft>
                <a:buNone/>
              </a:pPr>
              <a:endParaRPr sz="1440">
                <a:solidFill>
                  <a:schemeClr val="lt1"/>
                </a:solidFill>
                <a:latin typeface="Corbel"/>
                <a:ea typeface="Corbel"/>
                <a:cs typeface="Corbel"/>
                <a:sym typeface="Corbel"/>
              </a:endParaRPr>
            </a:p>
          </p:txBody>
        </p:sp>
      </p:grpSp>
      <p:grpSp>
        <p:nvGrpSpPr>
          <p:cNvPr id="480" name="Google Shape;480;p7"/>
          <p:cNvGrpSpPr/>
          <p:nvPr/>
        </p:nvGrpSpPr>
        <p:grpSpPr>
          <a:xfrm>
            <a:off x="2822347" y="1715105"/>
            <a:ext cx="2057401" cy="2057399"/>
            <a:chOff x="0" y="0"/>
            <a:chExt cx="812800" cy="812800"/>
          </a:xfrm>
        </p:grpSpPr>
        <p:sp>
          <p:nvSpPr>
            <p:cNvPr id="481" name="Google Shape;481;p7"/>
            <p:cNvSpPr/>
            <p:nvPr/>
          </p:nvSpPr>
          <p:spPr>
            <a:xfrm>
              <a:off x="0" y="0"/>
              <a:ext cx="162458" cy="206348"/>
            </a:xfrm>
            <a:custGeom>
              <a:avLst/>
              <a:gdLst/>
              <a:ahLst/>
              <a:cxnLst/>
              <a:rect l="l" t="t" r="r" b="b"/>
              <a:pathLst>
                <a:path w="162458" h="206348" extrusionOk="0">
                  <a:moveTo>
                    <a:pt x="81229" y="0"/>
                  </a:moveTo>
                  <a:lnTo>
                    <a:pt x="81229" y="0"/>
                  </a:lnTo>
                  <a:cubicBezTo>
                    <a:pt x="102772" y="0"/>
                    <a:pt x="123433" y="8558"/>
                    <a:pt x="138667" y="23791"/>
                  </a:cubicBezTo>
                  <a:cubicBezTo>
                    <a:pt x="153900" y="39025"/>
                    <a:pt x="162458" y="59686"/>
                    <a:pt x="162458" y="81229"/>
                  </a:cubicBezTo>
                  <a:lnTo>
                    <a:pt x="162458" y="125118"/>
                  </a:lnTo>
                  <a:cubicBezTo>
                    <a:pt x="162458" y="146662"/>
                    <a:pt x="153900" y="167323"/>
                    <a:pt x="138667" y="182556"/>
                  </a:cubicBezTo>
                  <a:cubicBezTo>
                    <a:pt x="123433" y="197790"/>
                    <a:pt x="102772" y="206348"/>
                    <a:pt x="81229" y="206348"/>
                  </a:cubicBezTo>
                  <a:lnTo>
                    <a:pt x="81229" y="206348"/>
                  </a:lnTo>
                  <a:cubicBezTo>
                    <a:pt x="59686" y="206348"/>
                    <a:pt x="39025" y="197790"/>
                    <a:pt x="23791" y="182556"/>
                  </a:cubicBezTo>
                  <a:cubicBezTo>
                    <a:pt x="8558" y="167323"/>
                    <a:pt x="0" y="146662"/>
                    <a:pt x="0" y="125118"/>
                  </a:cubicBezTo>
                  <a:lnTo>
                    <a:pt x="0" y="81229"/>
                  </a:lnTo>
                  <a:cubicBezTo>
                    <a:pt x="0" y="59686"/>
                    <a:pt x="8558" y="39025"/>
                    <a:pt x="23791" y="23791"/>
                  </a:cubicBezTo>
                  <a:cubicBezTo>
                    <a:pt x="39025" y="8558"/>
                    <a:pt x="59686" y="0"/>
                    <a:pt x="81229" y="0"/>
                  </a:cubicBezTo>
                  <a:close/>
                </a:path>
              </a:pathLst>
            </a:custGeom>
            <a:solidFill>
              <a:srgbClr val="FACA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82" name="Google Shape;482;p7"/>
            <p:cNvSpPr txBox="1"/>
            <p:nvPr/>
          </p:nvSpPr>
          <p:spPr>
            <a:xfrm>
              <a:off x="0" y="0"/>
              <a:ext cx="812800" cy="812800"/>
            </a:xfrm>
            <a:prstGeom prst="rect">
              <a:avLst/>
            </a:prstGeom>
            <a:noFill/>
            <a:ln>
              <a:noFill/>
            </a:ln>
          </p:spPr>
          <p:txBody>
            <a:bodyPr spcFirstLastPara="1" wrap="square" lIns="46400" tIns="46400" rIns="46400" bIns="46400" anchor="ctr" anchorCtr="0">
              <a:noAutofit/>
            </a:bodyPr>
            <a:lstStyle/>
            <a:p>
              <a:pPr marL="0" marR="0" lvl="0" indent="0" algn="ctr" rtl="0">
                <a:lnSpc>
                  <a:spcPct val="129375"/>
                </a:lnSpc>
                <a:spcBef>
                  <a:spcPts val="0"/>
                </a:spcBef>
                <a:spcAft>
                  <a:spcPts val="0"/>
                </a:spcAft>
                <a:buNone/>
              </a:pPr>
              <a:endParaRPr sz="1440">
                <a:solidFill>
                  <a:schemeClr val="lt1"/>
                </a:solidFill>
                <a:latin typeface="Corbel"/>
                <a:ea typeface="Corbel"/>
                <a:cs typeface="Corbel"/>
                <a:sym typeface="Corbel"/>
              </a:endParaRPr>
            </a:p>
          </p:txBody>
        </p:sp>
      </p:grpSp>
      <p:grpSp>
        <p:nvGrpSpPr>
          <p:cNvPr id="483" name="Google Shape;483;p7"/>
          <p:cNvGrpSpPr/>
          <p:nvPr/>
        </p:nvGrpSpPr>
        <p:grpSpPr>
          <a:xfrm>
            <a:off x="3317390" y="1532255"/>
            <a:ext cx="2057401" cy="2057401"/>
            <a:chOff x="0" y="0"/>
            <a:chExt cx="812800" cy="812800"/>
          </a:xfrm>
        </p:grpSpPr>
        <p:sp>
          <p:nvSpPr>
            <p:cNvPr id="484" name="Google Shape;484;p7"/>
            <p:cNvSpPr/>
            <p:nvPr/>
          </p:nvSpPr>
          <p:spPr>
            <a:xfrm>
              <a:off x="0" y="0"/>
              <a:ext cx="162458" cy="278584"/>
            </a:xfrm>
            <a:custGeom>
              <a:avLst/>
              <a:gdLst/>
              <a:ahLst/>
              <a:cxnLst/>
              <a:rect l="l" t="t" r="r" b="b"/>
              <a:pathLst>
                <a:path w="162458" h="278584" extrusionOk="0">
                  <a:moveTo>
                    <a:pt x="81229" y="0"/>
                  </a:moveTo>
                  <a:lnTo>
                    <a:pt x="81229" y="0"/>
                  </a:lnTo>
                  <a:cubicBezTo>
                    <a:pt x="102772" y="0"/>
                    <a:pt x="123433" y="8558"/>
                    <a:pt x="138667" y="23791"/>
                  </a:cubicBezTo>
                  <a:cubicBezTo>
                    <a:pt x="153900" y="39025"/>
                    <a:pt x="162458" y="59686"/>
                    <a:pt x="162458" y="81229"/>
                  </a:cubicBezTo>
                  <a:lnTo>
                    <a:pt x="162458" y="197355"/>
                  </a:lnTo>
                  <a:cubicBezTo>
                    <a:pt x="162458" y="218899"/>
                    <a:pt x="153900" y="239560"/>
                    <a:pt x="138667" y="254793"/>
                  </a:cubicBezTo>
                  <a:cubicBezTo>
                    <a:pt x="123433" y="270026"/>
                    <a:pt x="102772" y="278584"/>
                    <a:pt x="81229" y="278584"/>
                  </a:cubicBezTo>
                  <a:lnTo>
                    <a:pt x="81229" y="278584"/>
                  </a:lnTo>
                  <a:cubicBezTo>
                    <a:pt x="59686" y="278584"/>
                    <a:pt x="39025" y="270026"/>
                    <a:pt x="23791" y="254793"/>
                  </a:cubicBezTo>
                  <a:cubicBezTo>
                    <a:pt x="8558" y="239560"/>
                    <a:pt x="0" y="218899"/>
                    <a:pt x="0" y="197355"/>
                  </a:cubicBezTo>
                  <a:lnTo>
                    <a:pt x="0" y="81229"/>
                  </a:lnTo>
                  <a:cubicBezTo>
                    <a:pt x="0" y="59686"/>
                    <a:pt x="8558" y="39025"/>
                    <a:pt x="23791" y="23791"/>
                  </a:cubicBezTo>
                  <a:cubicBezTo>
                    <a:pt x="39025" y="8558"/>
                    <a:pt x="59686" y="0"/>
                    <a:pt x="81229" y="0"/>
                  </a:cubicBezTo>
                  <a:close/>
                </a:path>
              </a:pathLst>
            </a:custGeom>
            <a:solidFill>
              <a:srgbClr val="FACA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85" name="Google Shape;485;p7"/>
            <p:cNvSpPr txBox="1"/>
            <p:nvPr/>
          </p:nvSpPr>
          <p:spPr>
            <a:xfrm>
              <a:off x="0" y="0"/>
              <a:ext cx="812800" cy="812800"/>
            </a:xfrm>
            <a:prstGeom prst="rect">
              <a:avLst/>
            </a:prstGeom>
            <a:noFill/>
            <a:ln>
              <a:noFill/>
            </a:ln>
          </p:spPr>
          <p:txBody>
            <a:bodyPr spcFirstLastPara="1" wrap="square" lIns="46400" tIns="46400" rIns="46400" bIns="46400" anchor="ctr" anchorCtr="0">
              <a:noAutofit/>
            </a:bodyPr>
            <a:lstStyle/>
            <a:p>
              <a:pPr marL="0" marR="0" lvl="0" indent="0" algn="ctr" rtl="0">
                <a:lnSpc>
                  <a:spcPct val="129375"/>
                </a:lnSpc>
                <a:spcBef>
                  <a:spcPts val="0"/>
                </a:spcBef>
                <a:spcAft>
                  <a:spcPts val="0"/>
                </a:spcAft>
                <a:buNone/>
              </a:pPr>
              <a:endParaRPr sz="1440">
                <a:solidFill>
                  <a:schemeClr val="lt1"/>
                </a:solidFill>
                <a:latin typeface="Corbel"/>
                <a:ea typeface="Corbel"/>
                <a:cs typeface="Corbel"/>
                <a:sym typeface="Corbel"/>
              </a:endParaRPr>
            </a:p>
          </p:txBody>
        </p:sp>
      </p:grpSp>
      <p:sp>
        <p:nvSpPr>
          <p:cNvPr id="486" name="Google Shape;486;p7"/>
          <p:cNvSpPr/>
          <p:nvPr/>
        </p:nvSpPr>
        <p:spPr>
          <a:xfrm>
            <a:off x="3374663" y="945962"/>
            <a:ext cx="279955" cy="586293"/>
          </a:xfrm>
          <a:custGeom>
            <a:avLst/>
            <a:gdLst/>
            <a:ahLst/>
            <a:cxnLst/>
            <a:rect l="l" t="t" r="r" b="b"/>
            <a:pathLst>
              <a:path w="349944" h="732866" extrusionOk="0">
                <a:moveTo>
                  <a:pt x="0" y="0"/>
                </a:moveTo>
                <a:lnTo>
                  <a:pt x="349943" y="0"/>
                </a:lnTo>
                <a:lnTo>
                  <a:pt x="349943" y="732866"/>
                </a:lnTo>
                <a:lnTo>
                  <a:pt x="0" y="73286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87" name="Google Shape;487;p7"/>
          <p:cNvSpPr/>
          <p:nvPr/>
        </p:nvSpPr>
        <p:spPr>
          <a:xfrm>
            <a:off x="7940187" y="372080"/>
            <a:ext cx="2407626" cy="2407626"/>
          </a:xfrm>
          <a:custGeom>
            <a:avLst/>
            <a:gdLst/>
            <a:ahLst/>
            <a:cxnLst/>
            <a:rect l="l" t="t" r="r" b="b"/>
            <a:pathLst>
              <a:path w="3009532" h="3009532" extrusionOk="0">
                <a:moveTo>
                  <a:pt x="0" y="0"/>
                </a:moveTo>
                <a:lnTo>
                  <a:pt x="3009532" y="0"/>
                </a:lnTo>
                <a:lnTo>
                  <a:pt x="3009532" y="3009531"/>
                </a:lnTo>
                <a:lnTo>
                  <a:pt x="0" y="3009531"/>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88" name="Google Shape;488;p7"/>
          <p:cNvSpPr/>
          <p:nvPr/>
        </p:nvSpPr>
        <p:spPr>
          <a:xfrm>
            <a:off x="7869674" y="301566"/>
            <a:ext cx="2548653" cy="2548653"/>
          </a:xfrm>
          <a:custGeom>
            <a:avLst/>
            <a:gdLst/>
            <a:ahLst/>
            <a:cxnLst/>
            <a:rect l="l" t="t" r="r" b="b"/>
            <a:pathLst>
              <a:path w="3185816" h="3185816" extrusionOk="0">
                <a:moveTo>
                  <a:pt x="0" y="0"/>
                </a:moveTo>
                <a:lnTo>
                  <a:pt x="3185816" y="0"/>
                </a:lnTo>
                <a:lnTo>
                  <a:pt x="3185816" y="3185817"/>
                </a:lnTo>
                <a:lnTo>
                  <a:pt x="0" y="318581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89" name="Google Shape;489;p7"/>
          <p:cNvSpPr/>
          <p:nvPr/>
        </p:nvSpPr>
        <p:spPr>
          <a:xfrm>
            <a:off x="7926785" y="358678"/>
            <a:ext cx="2434430" cy="2434430"/>
          </a:xfrm>
          <a:custGeom>
            <a:avLst/>
            <a:gdLst/>
            <a:ahLst/>
            <a:cxnLst/>
            <a:rect l="l" t="t" r="r" b="b"/>
            <a:pathLst>
              <a:path w="3043038" h="3043038" extrusionOk="0">
                <a:moveTo>
                  <a:pt x="0" y="0"/>
                </a:moveTo>
                <a:lnTo>
                  <a:pt x="3043038" y="0"/>
                </a:lnTo>
                <a:lnTo>
                  <a:pt x="3043038" y="3043037"/>
                </a:lnTo>
                <a:lnTo>
                  <a:pt x="0" y="3043037"/>
                </a:lnTo>
                <a:lnTo>
                  <a:pt x="0" y="0"/>
                </a:lnTo>
                <a:close/>
              </a:path>
            </a:pathLst>
          </a:custGeom>
          <a:blipFill rotWithShape="1">
            <a:blip r:embed="rId6">
              <a:alphaModFix amt="6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grpSp>
        <p:nvGrpSpPr>
          <p:cNvPr id="490" name="Google Shape;490;p7"/>
          <p:cNvGrpSpPr/>
          <p:nvPr/>
        </p:nvGrpSpPr>
        <p:grpSpPr>
          <a:xfrm>
            <a:off x="8422730" y="1906652"/>
            <a:ext cx="2057401" cy="2057398"/>
            <a:chOff x="0" y="0"/>
            <a:chExt cx="812800" cy="812800"/>
          </a:xfrm>
        </p:grpSpPr>
        <p:sp>
          <p:nvSpPr>
            <p:cNvPr id="491" name="Google Shape;491;p7"/>
            <p:cNvSpPr/>
            <p:nvPr/>
          </p:nvSpPr>
          <p:spPr>
            <a:xfrm>
              <a:off x="0" y="0"/>
              <a:ext cx="162458" cy="114267"/>
            </a:xfrm>
            <a:custGeom>
              <a:avLst/>
              <a:gdLst/>
              <a:ahLst/>
              <a:cxnLst/>
              <a:rect l="l" t="t" r="r" b="b"/>
              <a:pathLst>
                <a:path w="162458" h="114267" extrusionOk="0">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92" name="Google Shape;492;p7"/>
            <p:cNvSpPr txBox="1"/>
            <p:nvPr/>
          </p:nvSpPr>
          <p:spPr>
            <a:xfrm>
              <a:off x="0" y="0"/>
              <a:ext cx="812800" cy="812800"/>
            </a:xfrm>
            <a:prstGeom prst="rect">
              <a:avLst/>
            </a:prstGeom>
            <a:noFill/>
            <a:ln>
              <a:noFill/>
            </a:ln>
          </p:spPr>
          <p:txBody>
            <a:bodyPr spcFirstLastPara="1" wrap="square" lIns="46400" tIns="46400" rIns="46400" bIns="46400" anchor="ctr" anchorCtr="0">
              <a:noAutofit/>
            </a:bodyPr>
            <a:lstStyle/>
            <a:p>
              <a:pPr marL="0" marR="0" lvl="0" indent="0" algn="ctr" rtl="0">
                <a:lnSpc>
                  <a:spcPct val="129375"/>
                </a:lnSpc>
                <a:spcBef>
                  <a:spcPts val="0"/>
                </a:spcBef>
                <a:spcAft>
                  <a:spcPts val="0"/>
                </a:spcAft>
                <a:buNone/>
              </a:pPr>
              <a:endParaRPr sz="1440">
                <a:solidFill>
                  <a:schemeClr val="lt1"/>
                </a:solidFill>
                <a:latin typeface="Corbel"/>
                <a:ea typeface="Corbel"/>
                <a:cs typeface="Corbel"/>
                <a:sym typeface="Corbel"/>
              </a:endParaRPr>
            </a:p>
          </p:txBody>
        </p:sp>
      </p:grpSp>
      <p:grpSp>
        <p:nvGrpSpPr>
          <p:cNvPr id="493" name="Google Shape;493;p7"/>
          <p:cNvGrpSpPr/>
          <p:nvPr/>
        </p:nvGrpSpPr>
        <p:grpSpPr>
          <a:xfrm>
            <a:off x="8938389" y="1906652"/>
            <a:ext cx="2057401" cy="2057398"/>
            <a:chOff x="0" y="0"/>
            <a:chExt cx="812800" cy="812800"/>
          </a:xfrm>
        </p:grpSpPr>
        <p:sp>
          <p:nvSpPr>
            <p:cNvPr id="494" name="Google Shape;494;p7"/>
            <p:cNvSpPr/>
            <p:nvPr/>
          </p:nvSpPr>
          <p:spPr>
            <a:xfrm>
              <a:off x="0" y="0"/>
              <a:ext cx="162458" cy="114267"/>
            </a:xfrm>
            <a:custGeom>
              <a:avLst/>
              <a:gdLst/>
              <a:ahLst/>
              <a:cxnLst/>
              <a:rect l="l" t="t" r="r" b="b"/>
              <a:pathLst>
                <a:path w="162458" h="114267" extrusionOk="0">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95" name="Google Shape;495;p7"/>
            <p:cNvSpPr txBox="1"/>
            <p:nvPr/>
          </p:nvSpPr>
          <p:spPr>
            <a:xfrm>
              <a:off x="0" y="0"/>
              <a:ext cx="812800" cy="812800"/>
            </a:xfrm>
            <a:prstGeom prst="rect">
              <a:avLst/>
            </a:prstGeom>
            <a:noFill/>
            <a:ln>
              <a:noFill/>
            </a:ln>
          </p:spPr>
          <p:txBody>
            <a:bodyPr spcFirstLastPara="1" wrap="square" lIns="46400" tIns="46400" rIns="46400" bIns="46400" anchor="ctr" anchorCtr="0">
              <a:noAutofit/>
            </a:bodyPr>
            <a:lstStyle/>
            <a:p>
              <a:pPr marL="0" marR="0" lvl="0" indent="0" algn="ctr" rtl="0">
                <a:lnSpc>
                  <a:spcPct val="129375"/>
                </a:lnSpc>
                <a:spcBef>
                  <a:spcPts val="0"/>
                </a:spcBef>
                <a:spcAft>
                  <a:spcPts val="0"/>
                </a:spcAft>
                <a:buNone/>
              </a:pPr>
              <a:endParaRPr sz="1440">
                <a:solidFill>
                  <a:schemeClr val="lt1"/>
                </a:solidFill>
                <a:latin typeface="Corbel"/>
                <a:ea typeface="Corbel"/>
                <a:cs typeface="Corbel"/>
                <a:sym typeface="Corbel"/>
              </a:endParaRPr>
            </a:p>
          </p:txBody>
        </p:sp>
      </p:grpSp>
      <p:grpSp>
        <p:nvGrpSpPr>
          <p:cNvPr id="496" name="Google Shape;496;p7"/>
          <p:cNvGrpSpPr/>
          <p:nvPr/>
        </p:nvGrpSpPr>
        <p:grpSpPr>
          <a:xfrm>
            <a:off x="9454048" y="1906652"/>
            <a:ext cx="2057401" cy="2057398"/>
            <a:chOff x="0" y="0"/>
            <a:chExt cx="812800" cy="812800"/>
          </a:xfrm>
        </p:grpSpPr>
        <p:sp>
          <p:nvSpPr>
            <p:cNvPr id="497" name="Google Shape;497;p7"/>
            <p:cNvSpPr/>
            <p:nvPr/>
          </p:nvSpPr>
          <p:spPr>
            <a:xfrm>
              <a:off x="0" y="0"/>
              <a:ext cx="162458" cy="114267"/>
            </a:xfrm>
            <a:custGeom>
              <a:avLst/>
              <a:gdLst/>
              <a:ahLst/>
              <a:cxnLst/>
              <a:rect l="l" t="t" r="r" b="b"/>
              <a:pathLst>
                <a:path w="162458" h="114267" extrusionOk="0">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498" name="Google Shape;498;p7"/>
            <p:cNvSpPr txBox="1"/>
            <p:nvPr/>
          </p:nvSpPr>
          <p:spPr>
            <a:xfrm>
              <a:off x="0" y="0"/>
              <a:ext cx="812800" cy="812800"/>
            </a:xfrm>
            <a:prstGeom prst="rect">
              <a:avLst/>
            </a:prstGeom>
            <a:noFill/>
            <a:ln>
              <a:noFill/>
            </a:ln>
          </p:spPr>
          <p:txBody>
            <a:bodyPr spcFirstLastPara="1" wrap="square" lIns="46400" tIns="46400" rIns="46400" bIns="46400" anchor="ctr" anchorCtr="0">
              <a:noAutofit/>
            </a:bodyPr>
            <a:lstStyle/>
            <a:p>
              <a:pPr marL="0" marR="0" lvl="0" indent="0" algn="ctr" rtl="0">
                <a:lnSpc>
                  <a:spcPct val="129375"/>
                </a:lnSpc>
                <a:spcBef>
                  <a:spcPts val="0"/>
                </a:spcBef>
                <a:spcAft>
                  <a:spcPts val="0"/>
                </a:spcAft>
                <a:buNone/>
              </a:pPr>
              <a:endParaRPr sz="1440">
                <a:solidFill>
                  <a:schemeClr val="lt1"/>
                </a:solidFill>
                <a:latin typeface="Corbel"/>
                <a:ea typeface="Corbel"/>
                <a:cs typeface="Corbel"/>
                <a:sym typeface="Corbel"/>
              </a:endParaRPr>
            </a:p>
          </p:txBody>
        </p:sp>
      </p:grpSp>
      <p:sp>
        <p:nvSpPr>
          <p:cNvPr id="499" name="Google Shape;499;p7"/>
          <p:cNvSpPr txBox="1"/>
          <p:nvPr/>
        </p:nvSpPr>
        <p:spPr>
          <a:xfrm>
            <a:off x="7935989" y="2769475"/>
            <a:ext cx="2417375" cy="619721"/>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US" sz="3733">
                <a:solidFill>
                  <a:srgbClr val="000000"/>
                </a:solidFill>
                <a:latin typeface="Arial"/>
                <a:ea typeface="Arial"/>
                <a:cs typeface="Arial"/>
                <a:sym typeface="Arial"/>
              </a:rPr>
              <a:t>EQUALITY</a:t>
            </a:r>
            <a:endParaRPr/>
          </a:p>
        </p:txBody>
      </p:sp>
      <p:sp>
        <p:nvSpPr>
          <p:cNvPr id="500" name="Google Shape;500;p7"/>
          <p:cNvSpPr/>
          <p:nvPr/>
        </p:nvSpPr>
        <p:spPr>
          <a:xfrm>
            <a:off x="2267482" y="945962"/>
            <a:ext cx="464042" cy="987322"/>
          </a:xfrm>
          <a:custGeom>
            <a:avLst/>
            <a:gdLst/>
            <a:ahLst/>
            <a:cxnLst/>
            <a:rect l="l" t="t" r="r" b="b"/>
            <a:pathLst>
              <a:path w="580052" h="1234152" extrusionOk="0">
                <a:moveTo>
                  <a:pt x="0" y="0"/>
                </a:moveTo>
                <a:lnTo>
                  <a:pt x="580052" y="0"/>
                </a:lnTo>
                <a:lnTo>
                  <a:pt x="580052" y="1234152"/>
                </a:lnTo>
                <a:lnTo>
                  <a:pt x="0" y="123415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501" name="Google Shape;501;p7"/>
          <p:cNvSpPr txBox="1"/>
          <p:nvPr/>
        </p:nvSpPr>
        <p:spPr>
          <a:xfrm>
            <a:off x="1546433" y="2768444"/>
            <a:ext cx="2866449" cy="619721"/>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US" sz="3733">
                <a:solidFill>
                  <a:srgbClr val="000000"/>
                </a:solidFill>
                <a:latin typeface="Arial"/>
                <a:ea typeface="Arial"/>
                <a:cs typeface="Arial"/>
                <a:sym typeface="Arial"/>
              </a:rPr>
              <a:t>EQUITY</a:t>
            </a:r>
            <a:endParaRPr/>
          </a:p>
        </p:txBody>
      </p:sp>
      <p:sp>
        <p:nvSpPr>
          <p:cNvPr id="502" name="Google Shape;502;p7"/>
          <p:cNvSpPr txBox="1"/>
          <p:nvPr/>
        </p:nvSpPr>
        <p:spPr>
          <a:xfrm>
            <a:off x="7333685" y="5743066"/>
            <a:ext cx="3996354" cy="256480"/>
          </a:xfrm>
          <a:prstGeom prst="rect">
            <a:avLst/>
          </a:prstGeom>
          <a:noFill/>
          <a:ln>
            <a:noFill/>
          </a:ln>
        </p:spPr>
        <p:txBody>
          <a:bodyPr spcFirstLastPara="1" wrap="square" lIns="0" tIns="0" rIns="0" bIns="0" anchor="t" anchorCtr="0">
            <a:spAutoFit/>
          </a:bodyPr>
          <a:lstStyle/>
          <a:p>
            <a:pPr marL="0" marR="0" lvl="0" indent="0" algn="l" rtl="0">
              <a:lnSpc>
                <a:spcPct val="120071"/>
              </a:lnSpc>
              <a:spcBef>
                <a:spcPts val="0"/>
              </a:spcBef>
              <a:spcAft>
                <a:spcPts val="0"/>
              </a:spcAft>
              <a:buNone/>
            </a:pPr>
            <a:r>
              <a:rPr lang="en-US" sz="1679" b="1">
                <a:solidFill>
                  <a:srgbClr val="000000"/>
                </a:solidFill>
                <a:latin typeface="Lato"/>
                <a:ea typeface="Lato"/>
                <a:cs typeface="Lato"/>
                <a:sym typeface="Lato"/>
              </a:rPr>
              <a:t>Outcome is not equal</a:t>
            </a:r>
            <a:endParaRPr/>
          </a:p>
        </p:txBody>
      </p:sp>
      <p:sp>
        <p:nvSpPr>
          <p:cNvPr id="503" name="Google Shape;503;p7"/>
          <p:cNvSpPr txBox="1"/>
          <p:nvPr/>
        </p:nvSpPr>
        <p:spPr>
          <a:xfrm>
            <a:off x="1479142" y="5758799"/>
            <a:ext cx="3893426" cy="256480"/>
          </a:xfrm>
          <a:prstGeom prst="rect">
            <a:avLst/>
          </a:prstGeom>
          <a:noFill/>
          <a:ln>
            <a:noFill/>
          </a:ln>
        </p:spPr>
        <p:txBody>
          <a:bodyPr spcFirstLastPara="1" wrap="square" lIns="0" tIns="0" rIns="0" bIns="0" anchor="t" anchorCtr="0">
            <a:spAutoFit/>
          </a:bodyPr>
          <a:lstStyle/>
          <a:p>
            <a:pPr marL="0" marR="0" lvl="0" indent="0" algn="l" rtl="0">
              <a:lnSpc>
                <a:spcPct val="120071"/>
              </a:lnSpc>
              <a:spcBef>
                <a:spcPts val="0"/>
              </a:spcBef>
              <a:spcAft>
                <a:spcPts val="0"/>
              </a:spcAft>
              <a:buNone/>
            </a:pPr>
            <a:r>
              <a:rPr lang="en-US" sz="1679" b="1">
                <a:solidFill>
                  <a:srgbClr val="000000"/>
                </a:solidFill>
                <a:latin typeface="Lato"/>
                <a:ea typeface="Lato"/>
                <a:cs typeface="Lato"/>
                <a:sym typeface="Lato"/>
              </a:rPr>
              <a:t>Outcome is equal</a:t>
            </a:r>
            <a:endParaRPr/>
          </a:p>
        </p:txBody>
      </p:sp>
      <p:sp>
        <p:nvSpPr>
          <p:cNvPr id="504" name="Google Shape;504;p7"/>
          <p:cNvSpPr txBox="1"/>
          <p:nvPr/>
        </p:nvSpPr>
        <p:spPr>
          <a:xfrm>
            <a:off x="7333685" y="3834870"/>
            <a:ext cx="3996354" cy="256480"/>
          </a:xfrm>
          <a:prstGeom prst="rect">
            <a:avLst/>
          </a:prstGeom>
          <a:noFill/>
          <a:ln>
            <a:noFill/>
          </a:ln>
        </p:spPr>
        <p:txBody>
          <a:bodyPr spcFirstLastPara="1" wrap="square" lIns="0" tIns="0" rIns="0" bIns="0" anchor="t" anchorCtr="0">
            <a:spAutoFit/>
          </a:bodyPr>
          <a:lstStyle/>
          <a:p>
            <a:pPr marL="0" marR="0" lvl="0" indent="0" algn="l" rtl="0">
              <a:lnSpc>
                <a:spcPct val="120071"/>
              </a:lnSpc>
              <a:spcBef>
                <a:spcPts val="0"/>
              </a:spcBef>
              <a:spcAft>
                <a:spcPts val="0"/>
              </a:spcAft>
              <a:buNone/>
            </a:pPr>
            <a:r>
              <a:rPr lang="en-US" sz="1679" b="1">
                <a:solidFill>
                  <a:srgbClr val="000000"/>
                </a:solidFill>
                <a:latin typeface="Lato"/>
                <a:ea typeface="Lato"/>
                <a:cs typeface="Lato"/>
                <a:sym typeface="Lato"/>
              </a:rPr>
              <a:t>Everyone gets the same resources</a:t>
            </a:r>
            <a:endParaRPr/>
          </a:p>
        </p:txBody>
      </p:sp>
      <p:sp>
        <p:nvSpPr>
          <p:cNvPr id="505" name="Google Shape;505;p7"/>
          <p:cNvSpPr txBox="1"/>
          <p:nvPr/>
        </p:nvSpPr>
        <p:spPr>
          <a:xfrm>
            <a:off x="1479142" y="3806935"/>
            <a:ext cx="3893426" cy="256480"/>
          </a:xfrm>
          <a:prstGeom prst="rect">
            <a:avLst/>
          </a:prstGeom>
          <a:noFill/>
          <a:ln>
            <a:noFill/>
          </a:ln>
        </p:spPr>
        <p:txBody>
          <a:bodyPr spcFirstLastPara="1" wrap="square" lIns="0" tIns="0" rIns="0" bIns="0" anchor="t" anchorCtr="0">
            <a:spAutoFit/>
          </a:bodyPr>
          <a:lstStyle/>
          <a:p>
            <a:pPr marL="0" marR="0" lvl="0" indent="0" algn="l" rtl="0">
              <a:lnSpc>
                <a:spcPct val="120071"/>
              </a:lnSpc>
              <a:spcBef>
                <a:spcPts val="0"/>
              </a:spcBef>
              <a:spcAft>
                <a:spcPts val="0"/>
              </a:spcAft>
              <a:buNone/>
            </a:pPr>
            <a:r>
              <a:rPr lang="en-US" sz="1679" b="1">
                <a:solidFill>
                  <a:srgbClr val="000000"/>
                </a:solidFill>
                <a:latin typeface="Lato"/>
                <a:ea typeface="Lato"/>
                <a:cs typeface="Lato"/>
                <a:sym typeface="Lato"/>
              </a:rPr>
              <a:t>Resources given based on needs</a:t>
            </a:r>
            <a:endParaRPr/>
          </a:p>
        </p:txBody>
      </p:sp>
      <p:sp>
        <p:nvSpPr>
          <p:cNvPr id="506" name="Google Shape;506;p7"/>
          <p:cNvSpPr txBox="1"/>
          <p:nvPr/>
        </p:nvSpPr>
        <p:spPr>
          <a:xfrm>
            <a:off x="8121453" y="6435507"/>
            <a:ext cx="2448589" cy="225190"/>
          </a:xfrm>
          <a:prstGeom prst="rect">
            <a:avLst/>
          </a:prstGeom>
          <a:noFill/>
          <a:ln>
            <a:noFill/>
          </a:ln>
        </p:spPr>
        <p:txBody>
          <a:bodyPr spcFirstLastPara="1" wrap="square" lIns="0" tIns="0" rIns="0" bIns="0" anchor="t" anchorCtr="0">
            <a:spAutoFit/>
          </a:bodyPr>
          <a:lstStyle/>
          <a:p>
            <a:pPr marL="0" marR="0" lvl="0" indent="0" algn="ctr" rtl="0">
              <a:lnSpc>
                <a:spcPct val="119961"/>
              </a:lnSpc>
              <a:spcBef>
                <a:spcPts val="0"/>
              </a:spcBef>
              <a:spcAft>
                <a:spcPts val="0"/>
              </a:spcAft>
              <a:buNone/>
            </a:pPr>
            <a:r>
              <a:rPr lang="en-US" sz="1553" b="1">
                <a:solidFill>
                  <a:srgbClr val="000000"/>
                </a:solidFill>
                <a:latin typeface="Lato"/>
                <a:ea typeface="Lato"/>
                <a:cs typeface="Lato"/>
                <a:sym typeface="Lato"/>
              </a:rPr>
              <a:t>www.zonta.org</a:t>
            </a:r>
            <a:endParaRPr/>
          </a:p>
        </p:txBody>
      </p:sp>
      <p:sp>
        <p:nvSpPr>
          <p:cNvPr id="507" name="Google Shape;507;p7"/>
          <p:cNvSpPr txBox="1"/>
          <p:nvPr/>
        </p:nvSpPr>
        <p:spPr>
          <a:xfrm>
            <a:off x="7333684" y="4666835"/>
            <a:ext cx="4415504" cy="512961"/>
          </a:xfrm>
          <a:prstGeom prst="rect">
            <a:avLst/>
          </a:prstGeom>
          <a:noFill/>
          <a:ln>
            <a:noFill/>
          </a:ln>
        </p:spPr>
        <p:txBody>
          <a:bodyPr spcFirstLastPara="1" wrap="square" lIns="0" tIns="0" rIns="0" bIns="0" anchor="t" anchorCtr="0">
            <a:spAutoFit/>
          </a:bodyPr>
          <a:lstStyle/>
          <a:p>
            <a:pPr marL="0" marR="0" lvl="0" indent="0" algn="l" rtl="0">
              <a:lnSpc>
                <a:spcPct val="120071"/>
              </a:lnSpc>
              <a:spcBef>
                <a:spcPts val="0"/>
              </a:spcBef>
              <a:spcAft>
                <a:spcPts val="0"/>
              </a:spcAft>
              <a:buNone/>
            </a:pPr>
            <a:r>
              <a:rPr lang="en-US" sz="1679" b="1">
                <a:solidFill>
                  <a:srgbClr val="000000"/>
                </a:solidFill>
                <a:latin typeface="Lato"/>
                <a:ea typeface="Lato"/>
                <a:cs typeface="Lato"/>
                <a:sym typeface="Lato"/>
              </a:rPr>
              <a:t>Situation focuses on everything being the same, regardless of current status</a:t>
            </a:r>
            <a:endParaRPr/>
          </a:p>
        </p:txBody>
      </p:sp>
      <p:sp>
        <p:nvSpPr>
          <p:cNvPr id="508" name="Google Shape;508;p7"/>
          <p:cNvSpPr txBox="1"/>
          <p:nvPr/>
        </p:nvSpPr>
        <p:spPr>
          <a:xfrm>
            <a:off x="1479142" y="4633282"/>
            <a:ext cx="3893426" cy="512961"/>
          </a:xfrm>
          <a:prstGeom prst="rect">
            <a:avLst/>
          </a:prstGeom>
          <a:noFill/>
          <a:ln>
            <a:noFill/>
          </a:ln>
        </p:spPr>
        <p:txBody>
          <a:bodyPr spcFirstLastPara="1" wrap="square" lIns="0" tIns="0" rIns="0" bIns="0" anchor="t" anchorCtr="0">
            <a:spAutoFit/>
          </a:bodyPr>
          <a:lstStyle/>
          <a:p>
            <a:pPr marL="0" marR="0" lvl="0" indent="0" algn="l" rtl="0">
              <a:lnSpc>
                <a:spcPct val="120071"/>
              </a:lnSpc>
              <a:spcBef>
                <a:spcPts val="0"/>
              </a:spcBef>
              <a:spcAft>
                <a:spcPts val="0"/>
              </a:spcAft>
              <a:buNone/>
            </a:pPr>
            <a:r>
              <a:rPr lang="en-US" sz="1679" b="1">
                <a:solidFill>
                  <a:srgbClr val="000000"/>
                </a:solidFill>
                <a:latin typeface="Lato"/>
                <a:ea typeface="Lato"/>
                <a:cs typeface="Lato"/>
                <a:sym typeface="Lato"/>
              </a:rPr>
              <a:t>Situation focuses on everything being fair, </a:t>
            </a:r>
            <a:endParaRPr/>
          </a:p>
          <a:p>
            <a:pPr marL="0" marR="0" lvl="0" indent="0" algn="l" rtl="0">
              <a:lnSpc>
                <a:spcPct val="120071"/>
              </a:lnSpc>
              <a:spcBef>
                <a:spcPts val="0"/>
              </a:spcBef>
              <a:spcAft>
                <a:spcPts val="0"/>
              </a:spcAft>
              <a:buNone/>
            </a:pPr>
            <a:r>
              <a:rPr lang="en-US" sz="1679" b="1">
                <a:solidFill>
                  <a:srgbClr val="000000"/>
                </a:solidFill>
                <a:latin typeface="Lato"/>
                <a:ea typeface="Lato"/>
                <a:cs typeface="Lato"/>
                <a:sym typeface="Lato"/>
              </a:rPr>
              <a:t>in regards of current status</a:t>
            </a:r>
            <a:endParaRPr/>
          </a:p>
        </p:txBody>
      </p:sp>
      <p:sp>
        <p:nvSpPr>
          <p:cNvPr id="509" name="Google Shape;509;p7"/>
          <p:cNvSpPr/>
          <p:nvPr/>
        </p:nvSpPr>
        <p:spPr>
          <a:xfrm>
            <a:off x="2844325" y="945963"/>
            <a:ext cx="367266" cy="769142"/>
          </a:xfrm>
          <a:custGeom>
            <a:avLst/>
            <a:gdLst/>
            <a:ahLst/>
            <a:cxnLst/>
            <a:rect l="l" t="t" r="r" b="b"/>
            <a:pathLst>
              <a:path w="459082" h="961428" extrusionOk="0">
                <a:moveTo>
                  <a:pt x="0" y="0"/>
                </a:moveTo>
                <a:lnTo>
                  <a:pt x="459082" y="0"/>
                </a:lnTo>
                <a:lnTo>
                  <a:pt x="459082" y="961428"/>
                </a:lnTo>
                <a:lnTo>
                  <a:pt x="0" y="96142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510" name="Google Shape;510;p7"/>
          <p:cNvSpPr/>
          <p:nvPr/>
        </p:nvSpPr>
        <p:spPr>
          <a:xfrm>
            <a:off x="9519682" y="1298546"/>
            <a:ext cx="279955" cy="586293"/>
          </a:xfrm>
          <a:custGeom>
            <a:avLst/>
            <a:gdLst/>
            <a:ahLst/>
            <a:cxnLst/>
            <a:rect l="l" t="t" r="r" b="b"/>
            <a:pathLst>
              <a:path w="349944" h="732866" extrusionOk="0">
                <a:moveTo>
                  <a:pt x="0" y="0"/>
                </a:moveTo>
                <a:lnTo>
                  <a:pt x="349944" y="0"/>
                </a:lnTo>
                <a:lnTo>
                  <a:pt x="349944" y="732867"/>
                </a:lnTo>
                <a:lnTo>
                  <a:pt x="0" y="73286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511" name="Google Shape;511;p7"/>
          <p:cNvSpPr/>
          <p:nvPr/>
        </p:nvSpPr>
        <p:spPr>
          <a:xfrm>
            <a:off x="8396320" y="897517"/>
            <a:ext cx="464042" cy="987322"/>
          </a:xfrm>
          <a:custGeom>
            <a:avLst/>
            <a:gdLst/>
            <a:ahLst/>
            <a:cxnLst/>
            <a:rect l="l" t="t" r="r" b="b"/>
            <a:pathLst>
              <a:path w="580052" h="1234152" extrusionOk="0">
                <a:moveTo>
                  <a:pt x="0" y="0"/>
                </a:moveTo>
                <a:lnTo>
                  <a:pt x="580052" y="0"/>
                </a:lnTo>
                <a:lnTo>
                  <a:pt x="580052" y="1234153"/>
                </a:lnTo>
                <a:lnTo>
                  <a:pt x="0" y="1234153"/>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
        <p:nvSpPr>
          <p:cNvPr id="512" name="Google Shape;512;p7"/>
          <p:cNvSpPr/>
          <p:nvPr/>
        </p:nvSpPr>
        <p:spPr>
          <a:xfrm>
            <a:off x="8960367" y="1115697"/>
            <a:ext cx="367266" cy="769142"/>
          </a:xfrm>
          <a:custGeom>
            <a:avLst/>
            <a:gdLst/>
            <a:ahLst/>
            <a:cxnLst/>
            <a:rect l="l" t="t" r="r" b="b"/>
            <a:pathLst>
              <a:path w="459082" h="961428" extrusionOk="0">
                <a:moveTo>
                  <a:pt x="0" y="0"/>
                </a:moveTo>
                <a:lnTo>
                  <a:pt x="459082" y="0"/>
                </a:lnTo>
                <a:lnTo>
                  <a:pt x="459082" y="961428"/>
                </a:lnTo>
                <a:lnTo>
                  <a:pt x="0" y="96142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40">
              <a:solidFill>
                <a:schemeClr val="lt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2528</Words>
  <Application>Microsoft Office PowerPoint</Application>
  <PresentationFormat>Widescreen</PresentationFormat>
  <Paragraphs>252</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Lato</vt:lpstr>
      <vt:lpstr>Noto Sans Symbols</vt:lpstr>
      <vt:lpstr>Calibri</vt:lpstr>
      <vt:lpstr>Lato Black</vt:lpstr>
      <vt:lpstr>Corbel</vt:lpstr>
      <vt:lpstr>Arial</vt:lpstr>
      <vt:lpstr>Banded</vt:lpstr>
      <vt:lpstr>1_Zonta</vt:lpstr>
      <vt:lpstr>PowerPoint Presentation</vt:lpstr>
      <vt:lpstr>PowerPoint Presentation</vt:lpstr>
      <vt:lpstr>PowerPoint Presentation</vt:lpstr>
      <vt:lpstr>PowerPoint Presentation</vt:lpstr>
      <vt:lpstr>PowerPoint Presentation</vt:lpstr>
      <vt:lpstr>PowerPoint Presentation</vt:lpstr>
      <vt:lpstr>UPDATE TO MISSION</vt:lpstr>
      <vt:lpstr>PowerPoint Presentation</vt:lpstr>
      <vt:lpstr>PowerPoint Presentation</vt:lpstr>
      <vt:lpstr>2023-2030: OUR GOALS</vt:lpstr>
      <vt:lpstr>PowerPoint Presentation</vt:lpstr>
      <vt:lpstr>PowerPoint Presentation</vt:lpstr>
      <vt:lpstr>2023-2030: OUR GOALS</vt:lpstr>
      <vt:lpstr>PowerPoint Presentation</vt:lpstr>
      <vt:lpstr>2023-2030: OUR GOALS</vt:lpstr>
      <vt:lpstr>PowerPoint Presentation</vt:lpstr>
      <vt:lpstr>2023-2030: OUR GOALS</vt:lpstr>
      <vt:lpstr>PowerPoint Presentation</vt:lpstr>
      <vt:lpstr>THE TIMELINE</vt:lpstr>
      <vt:lpstr>WE NEED YOUR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Edrinn</dc:creator>
  <cp:lastModifiedBy>Sandy Venn-Brown</cp:lastModifiedBy>
  <cp:revision>6</cp:revision>
  <cp:lastPrinted>2023-09-19T10:24:03Z</cp:lastPrinted>
  <dcterms:created xsi:type="dcterms:W3CDTF">2023-07-18T13:25:49Z</dcterms:created>
  <dcterms:modified xsi:type="dcterms:W3CDTF">2023-11-10T23:36:39Z</dcterms:modified>
</cp:coreProperties>
</file>